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4"/>
  </p:handoutMasterIdLst>
  <p:sldIdLst>
    <p:sldId id="258" r:id="rId2"/>
    <p:sldId id="257" r:id="rId3"/>
    <p:sldId id="260" r:id="rId4"/>
    <p:sldId id="261" r:id="rId5"/>
    <p:sldId id="262" r:id="rId6"/>
    <p:sldId id="264" r:id="rId7"/>
    <p:sldId id="265" r:id="rId8"/>
    <p:sldId id="263"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59" r:id="rId43"/>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1BD20215-6D5F-4110-A521-A5437C11D3AE}" type="datetimeFigureOut">
              <a:rPr lang="en-US" smtClean="0"/>
              <a:pPr/>
              <a:t>1/30/2019</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E3D50389-02AD-484B-99C7-5E70755C4FF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A9BBCD-65C9-447C-9D76-77CD80285119}" type="datetimeFigureOut">
              <a:rPr lang="en-US" smtClean="0"/>
              <a:pPr/>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7424E-A830-4CBD-B0B7-0406544593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A9BBCD-65C9-447C-9D76-77CD80285119}" type="datetimeFigureOut">
              <a:rPr lang="en-US" smtClean="0"/>
              <a:pPr/>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7424E-A830-4CBD-B0B7-0406544593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A9BBCD-65C9-447C-9D76-77CD80285119}" type="datetimeFigureOut">
              <a:rPr lang="en-US" smtClean="0"/>
              <a:pPr/>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7424E-A830-4CBD-B0B7-0406544593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A9BBCD-65C9-447C-9D76-77CD80285119}" type="datetimeFigureOut">
              <a:rPr lang="en-US" smtClean="0"/>
              <a:pPr/>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7424E-A830-4CBD-B0B7-0406544593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A9BBCD-65C9-447C-9D76-77CD80285119}" type="datetimeFigureOut">
              <a:rPr lang="en-US" smtClean="0"/>
              <a:pPr/>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7424E-A830-4CBD-B0B7-04065445934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A9BBCD-65C9-447C-9D76-77CD80285119}" type="datetimeFigureOut">
              <a:rPr lang="en-US" smtClean="0"/>
              <a:pPr/>
              <a:t>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7424E-A830-4CBD-B0B7-0406544593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A9BBCD-65C9-447C-9D76-77CD80285119}" type="datetimeFigureOut">
              <a:rPr lang="en-US" smtClean="0"/>
              <a:pPr/>
              <a:t>1/30/2019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F7424E-A830-4CBD-B0B7-0406544593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A9BBCD-65C9-447C-9D76-77CD80285119}" type="datetimeFigureOut">
              <a:rPr lang="en-US" smtClean="0"/>
              <a:pPr/>
              <a:t>1/30/2019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F7424E-A830-4CBD-B0B7-0406544593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9BBCD-65C9-447C-9D76-77CD80285119}" type="datetimeFigureOut">
              <a:rPr lang="en-US" smtClean="0"/>
              <a:pPr/>
              <a:t>1/30/2019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F7424E-A830-4CBD-B0B7-0406544593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A9BBCD-65C9-447C-9D76-77CD80285119}" type="datetimeFigureOut">
              <a:rPr lang="en-US" smtClean="0"/>
              <a:pPr/>
              <a:t>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7424E-A830-4CBD-B0B7-0406544593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A9BBCD-65C9-447C-9D76-77CD80285119}" type="datetimeFigureOut">
              <a:rPr lang="en-US" smtClean="0"/>
              <a:pPr/>
              <a:t>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7424E-A830-4CBD-B0B7-0406544593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A9BBCD-65C9-447C-9D76-77CD80285119}" type="datetimeFigureOut">
              <a:rPr lang="en-US" smtClean="0"/>
              <a:pPr/>
              <a:t>1/30/2019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7424E-A830-4CBD-B0B7-0406544593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searchstorage.techtarget.com/definition/secondary-auxiliary-storage" TargetMode="External"/><Relationship Id="rId2" Type="http://schemas.openxmlformats.org/officeDocument/2006/relationships/hyperlink" Target="https://searchdatamanagement.techtarget.com/definition/data" TargetMode="External"/><Relationship Id="rId1" Type="http://schemas.openxmlformats.org/officeDocument/2006/relationships/slideLayout" Target="../slideLayouts/slideLayout7.xml"/><Relationship Id="rId5" Type="http://schemas.openxmlformats.org/officeDocument/2006/relationships/hyperlink" Target="https://whatis.techtarget.com/definition/operating-system-OS" TargetMode="External"/><Relationship Id="rId4" Type="http://schemas.openxmlformats.org/officeDocument/2006/relationships/hyperlink" Target="https://searchstorage.techtarget.com/definition/primary-storag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gatevidyalay.com/page-table-paging-in-operating-system/"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7.xml"/><Relationship Id="rId4" Type="http://schemas.openxmlformats.org/officeDocument/2006/relationships/image" Target="../media/image14.gif"/></Relationships>
</file>

<file path=ppt/slides/_rels/slide26.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www.hexainclude.com/what-is-file/"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www.hexainclude.com/wp-content/uploads/2017/08/two-level-directory-structure.png"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https://techdifferences.com/difference-between-logical-and-physical-address.html" TargetMode="External"/><Relationship Id="rId7" Type="http://schemas.openxmlformats.org/officeDocument/2006/relationships/hyperlink" Target="https://www.tutorialspoint.com/operating_system/os_file_system.htm" TargetMode="External"/><Relationship Id="rId2" Type="http://schemas.openxmlformats.org/officeDocument/2006/relationships/hyperlink" Target="https://www.tutorialspoint.com/operating_system/os_memory_management.htm" TargetMode="External"/><Relationship Id="rId1" Type="http://schemas.openxmlformats.org/officeDocument/2006/relationships/slideLayout" Target="../slideLayouts/slideLayout7.xml"/><Relationship Id="rId6" Type="http://schemas.openxmlformats.org/officeDocument/2006/relationships/hyperlink" Target="https://www.tutorialspoint.com/operating_system/os_virtual_memory.htm" TargetMode="External"/><Relationship Id="rId5" Type="http://schemas.openxmlformats.org/officeDocument/2006/relationships/hyperlink" Target="https://www.geeksforgeeks.org/operating-systems-segmentation/" TargetMode="External"/><Relationship Id="rId4" Type="http://schemas.openxmlformats.org/officeDocument/2006/relationships/hyperlink" Target="https://www.geeksforgeeks.org/logical-vs-physical-address-in-operating-syste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geeksforgeeks.org/memory-management-mapping-virtual-address-physical-addresses/"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0" y="3048000"/>
            <a:ext cx="1524000" cy="369332"/>
          </a:xfrm>
          <a:prstGeom prst="rect">
            <a:avLst/>
          </a:prstGeom>
          <a:noFill/>
        </p:spPr>
        <p:txBody>
          <a:bodyPr wrap="square" rtlCol="0">
            <a:spAutoFit/>
          </a:bodyPr>
          <a:lstStyle/>
          <a:p>
            <a:r>
              <a:rPr lang="en-US" b="1" dirty="0" smtClean="0"/>
              <a:t>CHAPTER - IV</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0"/>
            <a:ext cx="2746970" cy="369332"/>
          </a:xfrm>
          <a:prstGeom prst="rect">
            <a:avLst/>
          </a:prstGeom>
        </p:spPr>
        <p:txBody>
          <a:bodyPr wrap="none">
            <a:spAutoFit/>
          </a:bodyPr>
          <a:lstStyle/>
          <a:p>
            <a:r>
              <a:rPr lang="en-US" b="1" dirty="0" smtClean="0"/>
              <a:t>ALLOCATION ALGORITHMS</a:t>
            </a:r>
            <a:endParaRPr lang="en-US" b="1" dirty="0"/>
          </a:p>
        </p:txBody>
      </p:sp>
      <p:sp>
        <p:nvSpPr>
          <p:cNvPr id="3" name="Rectangle 2"/>
          <p:cNvSpPr/>
          <p:nvPr/>
        </p:nvSpPr>
        <p:spPr>
          <a:xfrm>
            <a:off x="228600" y="381000"/>
            <a:ext cx="8610600" cy="6281848"/>
          </a:xfrm>
          <a:prstGeom prst="rect">
            <a:avLst/>
          </a:prstGeom>
        </p:spPr>
        <p:txBody>
          <a:bodyPr wrap="square">
            <a:spAutoFit/>
          </a:bodyPr>
          <a:lstStyle/>
          <a:p>
            <a:pPr>
              <a:lnSpc>
                <a:spcPct val="150000"/>
              </a:lnSpc>
              <a:buFont typeface="Arial" pitchFamily="34" charset="0"/>
              <a:buChar char="•"/>
            </a:pPr>
            <a:r>
              <a:rPr lang="en-US" dirty="0" smtClean="0"/>
              <a:t>First Fit</a:t>
            </a:r>
          </a:p>
          <a:p>
            <a:pPr>
              <a:lnSpc>
                <a:spcPct val="150000"/>
              </a:lnSpc>
            </a:pPr>
            <a:r>
              <a:rPr lang="en-US" dirty="0" smtClean="0"/>
              <a:t>In the first fit approach is to allocate the first free partition or hole large enough which can accommodate the process. It finishes after finding the first suitable free partition.</a:t>
            </a:r>
          </a:p>
          <a:p>
            <a:pPr>
              <a:lnSpc>
                <a:spcPct val="150000"/>
              </a:lnSpc>
              <a:buFont typeface="Arial" pitchFamily="34" charset="0"/>
              <a:buChar char="•"/>
            </a:pPr>
            <a:r>
              <a:rPr lang="en-US" dirty="0" smtClean="0"/>
              <a:t>Best Fit</a:t>
            </a:r>
          </a:p>
          <a:p>
            <a:pPr>
              <a:lnSpc>
                <a:spcPct val="150000"/>
              </a:lnSpc>
            </a:pPr>
            <a:r>
              <a:rPr lang="en-US" dirty="0" smtClean="0"/>
              <a:t>The best fit deals with allocating the smallest free partition which meets the requirement of the requesting process. This algorithm first searches the entire list of free partitions and considers the smallest hole that is adequate. It then tries to find a hole which is close to actual process size needed.</a:t>
            </a:r>
          </a:p>
          <a:p>
            <a:pPr>
              <a:lnSpc>
                <a:spcPct val="150000"/>
              </a:lnSpc>
              <a:buFont typeface="Arial" pitchFamily="34" charset="0"/>
              <a:buChar char="•"/>
            </a:pPr>
            <a:r>
              <a:rPr lang="en-US" dirty="0" smtClean="0"/>
              <a:t>Worst fit</a:t>
            </a:r>
          </a:p>
          <a:p>
            <a:pPr>
              <a:lnSpc>
                <a:spcPct val="150000"/>
              </a:lnSpc>
            </a:pPr>
            <a:r>
              <a:rPr lang="en-US" dirty="0" smtClean="0"/>
              <a:t>In worst fit approach is to locate largest available free portion so that the portion left will be big enough to be useful. It is the reverse of best fit.</a:t>
            </a:r>
          </a:p>
          <a:p>
            <a:pPr>
              <a:lnSpc>
                <a:spcPct val="150000"/>
              </a:lnSpc>
              <a:buFont typeface="Arial" pitchFamily="34" charset="0"/>
              <a:buChar char="•"/>
            </a:pPr>
            <a:r>
              <a:rPr lang="en-US" dirty="0" smtClean="0"/>
              <a:t>Next fit</a:t>
            </a:r>
          </a:p>
          <a:p>
            <a:pPr>
              <a:lnSpc>
                <a:spcPct val="150000"/>
              </a:lnSpc>
            </a:pPr>
            <a:r>
              <a:rPr lang="en-US" dirty="0" smtClean="0"/>
              <a:t>Next fit is a modified version of first fit. It begins as first fit to find a free partition. When called next time it starts searching from where it left off, not from the beginning.</a:t>
            </a:r>
          </a:p>
          <a:p>
            <a:pPr>
              <a:lnSpc>
                <a:spcPct val="150000"/>
              </a:lnSpc>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8600" y="0"/>
            <a:ext cx="1184299" cy="461665"/>
          </a:xfrm>
          <a:prstGeom prst="rect">
            <a:avLst/>
          </a:prstGeom>
        </p:spPr>
        <p:txBody>
          <a:bodyPr wrap="none">
            <a:spAutoFit/>
          </a:bodyPr>
          <a:lstStyle/>
          <a:p>
            <a:r>
              <a:rPr lang="en-US" sz="2400" b="1" u="sng" dirty="0" smtClean="0"/>
              <a:t>PAGING</a:t>
            </a:r>
            <a:endParaRPr lang="en-US" sz="2400" b="1" u="sng" dirty="0"/>
          </a:p>
        </p:txBody>
      </p:sp>
      <p:sp>
        <p:nvSpPr>
          <p:cNvPr id="3" name="Rectangle 2"/>
          <p:cNvSpPr/>
          <p:nvPr/>
        </p:nvSpPr>
        <p:spPr>
          <a:xfrm>
            <a:off x="228600" y="533400"/>
            <a:ext cx="8686800" cy="7017306"/>
          </a:xfrm>
          <a:prstGeom prst="rect">
            <a:avLst/>
          </a:prstGeom>
        </p:spPr>
        <p:txBody>
          <a:bodyPr wrap="square">
            <a:spAutoFit/>
          </a:bodyPr>
          <a:lstStyle/>
          <a:p>
            <a:r>
              <a:rPr lang="en-US" dirty="0" smtClean="0"/>
              <a:t>	Paging is a method of writing </a:t>
            </a:r>
            <a:r>
              <a:rPr lang="en-US" u="sng" dirty="0" smtClean="0">
                <a:hlinkClick r:id="rId2"/>
              </a:rPr>
              <a:t>data</a:t>
            </a:r>
            <a:r>
              <a:rPr lang="en-US" dirty="0" smtClean="0"/>
              <a:t> to, and reading it from, </a:t>
            </a:r>
            <a:r>
              <a:rPr lang="en-US" u="sng" dirty="0" smtClean="0">
                <a:hlinkClick r:id="rId3"/>
              </a:rPr>
              <a:t>secondary storage</a:t>
            </a:r>
            <a:r>
              <a:rPr lang="en-US" dirty="0" smtClean="0"/>
              <a:t> for use in </a:t>
            </a:r>
            <a:r>
              <a:rPr lang="en-US" u="sng" dirty="0" smtClean="0">
                <a:hlinkClick r:id="rId4"/>
              </a:rPr>
              <a:t>primary storage</a:t>
            </a:r>
            <a:r>
              <a:rPr lang="en-US" dirty="0" smtClean="0"/>
              <a:t>, also known as main memory. Paging plays a role in memory management for a computer's </a:t>
            </a:r>
            <a:r>
              <a:rPr lang="en-US" u="sng" dirty="0" smtClean="0">
                <a:hlinkClick r:id="rId5"/>
              </a:rPr>
              <a:t>OS</a:t>
            </a:r>
            <a:r>
              <a:rPr lang="en-US" dirty="0" smtClean="0"/>
              <a:t> (operating system).</a:t>
            </a:r>
          </a:p>
          <a:p>
            <a:r>
              <a:rPr lang="en-US" dirty="0" smtClean="0"/>
              <a:t>	A computer can address more memory than the amount physically installed on the system. This extra memory is actually called virtual memory and it is a section of a hard that's set up to emulate the computer's RAM. Paging technique plays an important role in implementing virtual memory.</a:t>
            </a:r>
          </a:p>
          <a:p>
            <a:r>
              <a:rPr lang="en-US" dirty="0" smtClean="0"/>
              <a:t>	Paging is a memory management technique in which process address space is broken into blocks of the same size called </a:t>
            </a:r>
            <a:r>
              <a:rPr lang="en-US" b="1" dirty="0" smtClean="0"/>
              <a:t>pages</a:t>
            </a:r>
            <a:r>
              <a:rPr lang="en-US" dirty="0" smtClean="0"/>
              <a:t> (size is power of 2, between 512 bytes and 8192 bytes). The size of the process is measured in the number of pages.</a:t>
            </a:r>
          </a:p>
          <a:p>
            <a:r>
              <a:rPr lang="en-US" dirty="0" smtClean="0"/>
              <a:t>	Similarly, main memory is divided into small fixed-sized blocks of (physical) memory called </a:t>
            </a:r>
            <a:r>
              <a:rPr lang="en-US" b="1" dirty="0" smtClean="0"/>
              <a:t>frames</a:t>
            </a:r>
            <a:r>
              <a:rPr lang="en-US" dirty="0" smtClean="0"/>
              <a:t> and the size of a frame is kept the same as that of a page to have optimum utilization of the main memory and to avoid external fragmentation.</a:t>
            </a:r>
          </a:p>
          <a:p>
            <a:r>
              <a:rPr lang="en-US" dirty="0" smtClean="0"/>
              <a:t>	Page address is called </a:t>
            </a:r>
            <a:r>
              <a:rPr lang="en-US" b="1" dirty="0" smtClean="0"/>
              <a:t>logical address</a:t>
            </a:r>
            <a:r>
              <a:rPr lang="en-US" dirty="0" smtClean="0"/>
              <a:t> and represented by </a:t>
            </a:r>
            <a:r>
              <a:rPr lang="en-US" b="1" dirty="0" smtClean="0"/>
              <a:t>page </a:t>
            </a:r>
            <a:r>
              <a:rPr lang="en-US" b="1" dirty="0" err="1" smtClean="0"/>
              <a:t>number</a:t>
            </a:r>
            <a:r>
              <a:rPr lang="en-US" dirty="0" err="1" smtClean="0"/>
              <a:t>and</a:t>
            </a:r>
            <a:r>
              <a:rPr lang="en-US" dirty="0" smtClean="0"/>
              <a:t> the </a:t>
            </a:r>
            <a:r>
              <a:rPr lang="en-US" b="1" dirty="0" smtClean="0"/>
              <a:t>offset</a:t>
            </a:r>
            <a:r>
              <a:rPr lang="en-US" dirty="0" smtClean="0"/>
              <a:t>.</a:t>
            </a:r>
          </a:p>
          <a:p>
            <a:r>
              <a:rPr lang="en-US" dirty="0" smtClean="0"/>
              <a:t>		Logical Address = Page number + page offset</a:t>
            </a:r>
          </a:p>
          <a:p>
            <a:r>
              <a:rPr lang="en-US" dirty="0" smtClean="0"/>
              <a:t> Frame address is called </a:t>
            </a:r>
            <a:r>
              <a:rPr lang="en-US" b="1" dirty="0" smtClean="0"/>
              <a:t>physical address</a:t>
            </a:r>
            <a:r>
              <a:rPr lang="en-US" dirty="0" smtClean="0"/>
              <a:t> and represented by a </a:t>
            </a:r>
            <a:r>
              <a:rPr lang="en-US" b="1" dirty="0" smtClean="0"/>
              <a:t>frame number</a:t>
            </a:r>
            <a:r>
              <a:rPr lang="en-US" dirty="0" smtClean="0"/>
              <a:t> and the </a:t>
            </a:r>
            <a:r>
              <a:rPr lang="en-US" b="1" dirty="0" smtClean="0"/>
              <a:t>offset</a:t>
            </a:r>
            <a:r>
              <a:rPr lang="en-US" dirty="0" smtClean="0"/>
              <a:t>.</a:t>
            </a:r>
          </a:p>
          <a:p>
            <a:r>
              <a:rPr lang="en-US" dirty="0" smtClean="0"/>
              <a:t>		Physical Address = Frame number + page offset</a:t>
            </a:r>
          </a:p>
          <a:p>
            <a:r>
              <a:rPr lang="en-US" smtClean="0"/>
              <a:t>	 </a:t>
            </a:r>
            <a:r>
              <a:rPr lang="en-US" dirty="0" smtClean="0"/>
              <a:t>A data structure called </a:t>
            </a:r>
            <a:r>
              <a:rPr lang="en-US" b="1" dirty="0" smtClean="0"/>
              <a:t>page map table</a:t>
            </a:r>
            <a:r>
              <a:rPr lang="en-US" dirty="0" smtClean="0"/>
              <a:t> is used to keep track of the relation between a page of a process to a frame in physical memory.</a:t>
            </a:r>
          </a:p>
          <a:p>
            <a:endParaRPr lang="en-US" dirty="0" smtClean="0"/>
          </a:p>
          <a:p>
            <a:endParaRPr lang="en-US" dirty="0" smtClean="0"/>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Page Map Table"/>
          <p:cNvPicPr>
            <a:picLocks noChangeAspect="1" noChangeArrowheads="1"/>
          </p:cNvPicPr>
          <p:nvPr/>
        </p:nvPicPr>
        <p:blipFill>
          <a:blip r:embed="rId2"/>
          <a:srcRect/>
          <a:stretch>
            <a:fillRect/>
          </a:stretch>
        </p:blipFill>
        <p:spPr bwMode="auto">
          <a:xfrm>
            <a:off x="3429000" y="0"/>
            <a:ext cx="5715000" cy="3810000"/>
          </a:xfrm>
          <a:prstGeom prst="rect">
            <a:avLst/>
          </a:prstGeom>
          <a:noFill/>
        </p:spPr>
      </p:pic>
      <p:pic>
        <p:nvPicPr>
          <p:cNvPr id="1026" name="Picture 2" descr="Paging"/>
          <p:cNvPicPr>
            <a:picLocks noChangeAspect="1" noChangeArrowheads="1"/>
          </p:cNvPicPr>
          <p:nvPr/>
        </p:nvPicPr>
        <p:blipFill>
          <a:blip r:embed="rId3"/>
          <a:srcRect/>
          <a:stretch>
            <a:fillRect/>
          </a:stretch>
        </p:blipFill>
        <p:spPr bwMode="auto">
          <a:xfrm>
            <a:off x="304800" y="2667000"/>
            <a:ext cx="5157727" cy="398145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229600" cy="3970318"/>
          </a:xfrm>
          <a:prstGeom prst="rect">
            <a:avLst/>
          </a:prstGeom>
        </p:spPr>
        <p:txBody>
          <a:bodyPr wrap="square">
            <a:spAutoFit/>
          </a:bodyPr>
          <a:lstStyle/>
          <a:p>
            <a:pPr algn="ctr">
              <a:lnSpc>
                <a:spcPct val="200000"/>
              </a:lnSpc>
            </a:pPr>
            <a:r>
              <a:rPr lang="en-US" dirty="0" smtClean="0"/>
              <a:t>Advantages and Disadvantages of Paging</a:t>
            </a:r>
          </a:p>
          <a:p>
            <a:pPr>
              <a:lnSpc>
                <a:spcPct val="200000"/>
              </a:lnSpc>
              <a:buFont typeface="Arial" pitchFamily="34" charset="0"/>
              <a:buChar char="•"/>
            </a:pPr>
            <a:r>
              <a:rPr lang="en-US" dirty="0" smtClean="0"/>
              <a:t>Paging reduces external fragmentation, but still suffer from internal fragmentation.</a:t>
            </a:r>
          </a:p>
          <a:p>
            <a:pPr>
              <a:lnSpc>
                <a:spcPct val="200000"/>
              </a:lnSpc>
              <a:buFont typeface="Arial" pitchFamily="34" charset="0"/>
              <a:buChar char="•"/>
            </a:pPr>
            <a:r>
              <a:rPr lang="en-US" dirty="0" smtClean="0"/>
              <a:t>Paging is simple to implement and assumed as an efficient memory management technique.</a:t>
            </a:r>
          </a:p>
          <a:p>
            <a:pPr>
              <a:lnSpc>
                <a:spcPct val="200000"/>
              </a:lnSpc>
              <a:buFont typeface="Arial" pitchFamily="34" charset="0"/>
              <a:buChar char="•"/>
            </a:pPr>
            <a:r>
              <a:rPr lang="en-US" dirty="0" smtClean="0"/>
              <a:t>Due to equal size of the pages and frames, swapping becomes very easy.</a:t>
            </a:r>
          </a:p>
          <a:p>
            <a:pPr>
              <a:lnSpc>
                <a:spcPct val="200000"/>
              </a:lnSpc>
              <a:buFont typeface="Arial" pitchFamily="34" charset="0"/>
              <a:buChar char="•"/>
            </a:pPr>
            <a:r>
              <a:rPr lang="en-US" dirty="0" smtClean="0"/>
              <a:t>Page table requires extra memory space, so may not be good for a system having small RAM.</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10600" cy="7571303"/>
          </a:xfrm>
          <a:prstGeom prst="rect">
            <a:avLst/>
          </a:prstGeom>
        </p:spPr>
        <p:txBody>
          <a:bodyPr wrap="square">
            <a:spAutoFit/>
          </a:bodyPr>
          <a:lstStyle/>
          <a:p>
            <a:r>
              <a:rPr lang="en-US" b="1" dirty="0" smtClean="0"/>
              <a:t>Segmentation</a:t>
            </a:r>
            <a:r>
              <a:rPr lang="en-US" dirty="0" smtClean="0"/>
              <a:t> is one of the most common ways to achieve memory protection. In a computer system using </a:t>
            </a:r>
            <a:r>
              <a:rPr lang="en-US" b="1" dirty="0" smtClean="0"/>
              <a:t>segmentation</a:t>
            </a:r>
            <a:r>
              <a:rPr lang="en-US" dirty="0" smtClean="0"/>
              <a:t>, an instruction operand that refers to a memory location includes a value that identifies a segment and an offset within that segment. A segment has a set of permissions, and a length, associated with it</a:t>
            </a:r>
          </a:p>
          <a:p>
            <a:pPr fontAlgn="base"/>
            <a:r>
              <a:rPr lang="en-US" dirty="0" smtClean="0"/>
              <a:t>A process is divided into Segments. The chunks that a program is divided into which are not necessarily all of the same length is called segments. There are types of segmentation:</a:t>
            </a:r>
          </a:p>
          <a:p>
            <a:pPr fontAlgn="base"/>
            <a:r>
              <a:rPr lang="en-US" b="1" dirty="0" smtClean="0"/>
              <a:t>	1 .  Virtual memory segmentation –</a:t>
            </a:r>
            <a:r>
              <a:rPr lang="en-US" dirty="0" smtClean="0"/>
              <a:t/>
            </a:r>
            <a:br>
              <a:rPr lang="en-US" dirty="0" smtClean="0"/>
            </a:br>
            <a:r>
              <a:rPr lang="en-US" dirty="0" smtClean="0"/>
              <a:t>Each process is divided into a number of segments, not all of which are resident at any one point in time.</a:t>
            </a:r>
          </a:p>
          <a:p>
            <a:pPr fontAlgn="base"/>
            <a:r>
              <a:rPr lang="en-US" b="1" dirty="0" smtClean="0"/>
              <a:t>	2.  Simple segmentation –</a:t>
            </a:r>
            <a:r>
              <a:rPr lang="en-US" dirty="0" smtClean="0"/>
              <a:t/>
            </a:r>
            <a:br>
              <a:rPr lang="en-US" dirty="0" smtClean="0"/>
            </a:br>
            <a:r>
              <a:rPr lang="en-US" dirty="0" smtClean="0"/>
              <a:t>Each process is divided into a number of segments, all of which are loaded into memory at run time, though not necessarily contiguously.</a:t>
            </a:r>
          </a:p>
          <a:p>
            <a:pPr fontAlgn="base"/>
            <a:r>
              <a:rPr lang="en-US" b="1" dirty="0" smtClean="0"/>
              <a:t>Advantages of Segmentation –</a:t>
            </a:r>
            <a:endParaRPr lang="en-US" dirty="0" smtClean="0"/>
          </a:p>
          <a:p>
            <a:pPr fontAlgn="base">
              <a:buFont typeface="Arial" pitchFamily="34" charset="0"/>
              <a:buChar char="•"/>
            </a:pPr>
            <a:r>
              <a:rPr lang="en-US" dirty="0" smtClean="0"/>
              <a:t>  No Internal fragmentation.</a:t>
            </a:r>
          </a:p>
          <a:p>
            <a:pPr fontAlgn="base">
              <a:buFont typeface="Arial" pitchFamily="34" charset="0"/>
              <a:buChar char="•"/>
            </a:pPr>
            <a:r>
              <a:rPr lang="en-US" dirty="0" smtClean="0"/>
              <a:t>  Segment Table consumes less space in comparison to Page table in paging.</a:t>
            </a:r>
          </a:p>
          <a:p>
            <a:pPr fontAlgn="base">
              <a:buFont typeface="Arial" pitchFamily="34" charset="0"/>
              <a:buChar char="•"/>
            </a:pPr>
            <a:r>
              <a:rPr lang="en-US" dirty="0" smtClean="0"/>
              <a:t>  It allows to divide the program into modules which provides better visualization.</a:t>
            </a:r>
          </a:p>
          <a:p>
            <a:pPr fontAlgn="base">
              <a:buFont typeface="Arial" pitchFamily="34" charset="0"/>
              <a:buChar char="•"/>
            </a:pPr>
            <a:r>
              <a:rPr lang="en-US" dirty="0" smtClean="0"/>
              <a:t>  Segment table consumes less space as compared to </a:t>
            </a:r>
            <a:r>
              <a:rPr lang="en-US" b="1" u="sng" dirty="0" smtClean="0">
                <a:hlinkClick r:id="rId2"/>
              </a:rPr>
              <a:t>Page Table</a:t>
            </a:r>
            <a:r>
              <a:rPr lang="en-US" dirty="0" smtClean="0"/>
              <a:t> in paging.</a:t>
            </a:r>
          </a:p>
          <a:p>
            <a:pPr fontAlgn="base"/>
            <a:r>
              <a:rPr lang="en-US" b="1" dirty="0" smtClean="0"/>
              <a:t>Disadvantage of Segmentation –</a:t>
            </a:r>
            <a:endParaRPr lang="en-US" dirty="0" smtClean="0"/>
          </a:p>
          <a:p>
            <a:pPr fontAlgn="base">
              <a:buFont typeface="Arial" pitchFamily="34" charset="0"/>
              <a:buChar char="•"/>
            </a:pPr>
            <a:r>
              <a:rPr lang="en-US" dirty="0" smtClean="0"/>
              <a:t> As processes are loaded and removed from the memory, the free memory space is broken into little pieces, causing External fragmentation.</a:t>
            </a:r>
          </a:p>
          <a:p>
            <a:pPr fontAlgn="base">
              <a:buFont typeface="Arial" pitchFamily="34" charset="0"/>
              <a:buChar char="•"/>
            </a:pPr>
            <a:r>
              <a:rPr lang="en-US" dirty="0" smtClean="0"/>
              <a:t>Segments of unequal size are not suited for swapping.</a:t>
            </a:r>
          </a:p>
          <a:p>
            <a:pPr fontAlgn="base">
              <a:buFont typeface="Arial" pitchFamily="34" charset="0"/>
              <a:buChar char="•"/>
            </a:pPr>
            <a:r>
              <a:rPr lang="en-US" dirty="0" smtClean="0"/>
              <a:t>The time taken to fetch the instruction increases since now two memory accesses are required.</a:t>
            </a:r>
          </a:p>
          <a:p>
            <a:pPr fontAlgn="base">
              <a:buFont typeface="Arial" pitchFamily="34" charset="0"/>
              <a:buChar char="•"/>
            </a:pPr>
            <a:endParaRPr lang="en-US" dirty="0" smtClean="0"/>
          </a:p>
          <a:p>
            <a:pPr fontAlgn="base"/>
            <a:endParaRPr lang="en-US" dirty="0" smtClean="0"/>
          </a:p>
          <a:p>
            <a:endParaRPr lang="en-US" dirty="0"/>
          </a:p>
        </p:txBody>
      </p:sp>
      <p:sp>
        <p:nvSpPr>
          <p:cNvPr id="3" name="Rectangle 2"/>
          <p:cNvSpPr/>
          <p:nvPr/>
        </p:nvSpPr>
        <p:spPr>
          <a:xfrm>
            <a:off x="3352800" y="0"/>
            <a:ext cx="1768946" cy="369332"/>
          </a:xfrm>
          <a:prstGeom prst="rect">
            <a:avLst/>
          </a:prstGeom>
        </p:spPr>
        <p:txBody>
          <a:bodyPr wrap="none">
            <a:spAutoFit/>
          </a:bodyPr>
          <a:lstStyle/>
          <a:p>
            <a:r>
              <a:rPr lang="en-US" b="1" dirty="0" smtClean="0"/>
              <a:t>SEGMENTATION </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geeksforgeeks.org/wp-content/uploads/gq/2016/02/segmentation.png"/>
          <p:cNvPicPr>
            <a:picLocks noChangeAspect="1" noChangeArrowheads="1"/>
          </p:cNvPicPr>
          <p:nvPr/>
        </p:nvPicPr>
        <p:blipFill>
          <a:blip r:embed="rId2"/>
          <a:srcRect/>
          <a:stretch>
            <a:fillRect/>
          </a:stretch>
        </p:blipFill>
        <p:spPr bwMode="auto">
          <a:xfrm>
            <a:off x="304800" y="0"/>
            <a:ext cx="7772400" cy="4572000"/>
          </a:xfrm>
          <a:prstGeom prst="rect">
            <a:avLst/>
          </a:prstGeom>
          <a:noFill/>
        </p:spPr>
      </p:pic>
      <p:sp>
        <p:nvSpPr>
          <p:cNvPr id="3" name="Rectangle 2"/>
          <p:cNvSpPr/>
          <p:nvPr/>
        </p:nvSpPr>
        <p:spPr>
          <a:xfrm>
            <a:off x="228600" y="4450140"/>
            <a:ext cx="8610600" cy="2308324"/>
          </a:xfrm>
          <a:prstGeom prst="rect">
            <a:avLst/>
          </a:prstGeom>
        </p:spPr>
        <p:txBody>
          <a:bodyPr wrap="square">
            <a:spAutoFit/>
          </a:bodyPr>
          <a:lstStyle/>
          <a:p>
            <a:pPr fontAlgn="base">
              <a:lnSpc>
                <a:spcPct val="150000"/>
              </a:lnSpc>
            </a:pPr>
            <a:r>
              <a:rPr lang="en-US" sz="1600" dirty="0" smtClean="0"/>
              <a:t>There is no simple relationship between logical addresses and physical addresses in segmentation. A table stores the information about all such segments and is called Segment Table.</a:t>
            </a:r>
          </a:p>
          <a:p>
            <a:pPr fontAlgn="base">
              <a:lnSpc>
                <a:spcPct val="150000"/>
              </a:lnSpc>
              <a:buFont typeface="Arial" pitchFamily="34" charset="0"/>
              <a:buChar char="•"/>
            </a:pPr>
            <a:r>
              <a:rPr lang="en-US" sz="1600" b="1" dirty="0" smtClean="0"/>
              <a:t>Segment Table –</a:t>
            </a:r>
            <a:r>
              <a:rPr lang="en-US" sz="1600" dirty="0" smtClean="0"/>
              <a:t> It maps two dimensional Logical address into one dimensional Physical address. It’s each table entry has:</a:t>
            </a:r>
          </a:p>
          <a:p>
            <a:pPr fontAlgn="base">
              <a:lnSpc>
                <a:spcPct val="150000"/>
              </a:lnSpc>
              <a:buFont typeface="Arial" pitchFamily="34" charset="0"/>
              <a:buChar char="•"/>
            </a:pPr>
            <a:r>
              <a:rPr lang="en-US" sz="1600" b="1" dirty="0" smtClean="0"/>
              <a:t>Base Address: </a:t>
            </a:r>
            <a:r>
              <a:rPr lang="en-US" sz="1600" dirty="0" smtClean="0"/>
              <a:t>It</a:t>
            </a:r>
            <a:r>
              <a:rPr lang="en-US" sz="1600" b="1" dirty="0" smtClean="0"/>
              <a:t> </a:t>
            </a:r>
            <a:r>
              <a:rPr lang="en-US" sz="1600" dirty="0" smtClean="0"/>
              <a:t>contains the starting physical address where the segments reside in memory.</a:t>
            </a:r>
          </a:p>
          <a:p>
            <a:pPr fontAlgn="base">
              <a:lnSpc>
                <a:spcPct val="150000"/>
              </a:lnSpc>
              <a:buFont typeface="Arial" pitchFamily="34" charset="0"/>
              <a:buChar char="•"/>
            </a:pPr>
            <a:r>
              <a:rPr lang="en-US" sz="1600" b="1" dirty="0" smtClean="0"/>
              <a:t> Limit:</a:t>
            </a:r>
            <a:r>
              <a:rPr lang="en-US" sz="1600" dirty="0" smtClean="0"/>
              <a:t> It specifies the length of the segment.</a:t>
            </a:r>
            <a:endParaRPr 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990600"/>
            <a:ext cx="5791200" cy="4801314"/>
          </a:xfrm>
          <a:prstGeom prst="rect">
            <a:avLst/>
          </a:prstGeom>
        </p:spPr>
        <p:txBody>
          <a:bodyPr wrap="square">
            <a:spAutoFit/>
          </a:bodyPr>
          <a:lstStyle/>
          <a:p>
            <a:r>
              <a:rPr lang="en-US" b="1" dirty="0" smtClean="0"/>
              <a:t>Intel Pentium Segmentation + Paging</a:t>
            </a:r>
          </a:p>
          <a:p>
            <a:r>
              <a:rPr lang="en-US" dirty="0" err="1" smtClean="0"/>
              <a:t>Seg</a:t>
            </a:r>
            <a:r>
              <a:rPr lang="en-US" dirty="0" smtClean="0"/>
              <a:t> Selector</a:t>
            </a:r>
            <a:br>
              <a:rPr lang="en-US" dirty="0" smtClean="0"/>
            </a:br>
            <a:r>
              <a:rPr lang="en-US" dirty="0" smtClean="0"/>
              <a:t>Offset</a:t>
            </a:r>
            <a:br>
              <a:rPr lang="en-US" dirty="0" smtClean="0"/>
            </a:br>
            <a:r>
              <a:rPr lang="en-US" dirty="0" smtClean="0"/>
              <a:t>Logical Address</a:t>
            </a:r>
            <a:br>
              <a:rPr lang="en-US" dirty="0" smtClean="0"/>
            </a:br>
            <a:r>
              <a:rPr lang="en-US" dirty="0" smtClean="0"/>
              <a:t>Segment </a:t>
            </a:r>
            <a:br>
              <a:rPr lang="en-US" dirty="0" smtClean="0"/>
            </a:br>
            <a:r>
              <a:rPr lang="en-US" dirty="0" smtClean="0"/>
              <a:t>Descriptor</a:t>
            </a:r>
          </a:p>
          <a:p>
            <a:r>
              <a:rPr lang="en-US" dirty="0" smtClean="0"/>
              <a:t>Global Descriptor </a:t>
            </a:r>
            <a:br>
              <a:rPr lang="en-US" dirty="0" smtClean="0"/>
            </a:br>
            <a:r>
              <a:rPr lang="en-US" dirty="0" smtClean="0"/>
              <a:t>Table (GDT)</a:t>
            </a:r>
          </a:p>
          <a:p>
            <a:r>
              <a:rPr lang="en-US" dirty="0" smtClean="0"/>
              <a:t>Segment Base </a:t>
            </a:r>
            <a:br>
              <a:rPr lang="en-US" dirty="0" smtClean="0"/>
            </a:br>
            <a:r>
              <a:rPr lang="en-US" dirty="0" smtClean="0"/>
              <a:t>Address</a:t>
            </a:r>
          </a:p>
          <a:p>
            <a:r>
              <a:rPr lang="en-US" dirty="0" smtClean="0"/>
              <a:t>Linear Address Space</a:t>
            </a:r>
            <a:br>
              <a:rPr lang="en-US" dirty="0" smtClean="0"/>
            </a:br>
            <a:r>
              <a:rPr lang="en-US" dirty="0" smtClean="0"/>
              <a:t>Page </a:t>
            </a:r>
            <a:br>
              <a:rPr lang="en-US" dirty="0" smtClean="0"/>
            </a:br>
            <a:r>
              <a:rPr lang="en-US" dirty="0" smtClean="0"/>
              <a:t>Dir</a:t>
            </a:r>
          </a:p>
          <a:p>
            <a:r>
              <a:rPr lang="en-US" dirty="0" smtClean="0"/>
              <a:t>Physical </a:t>
            </a:r>
            <a:br>
              <a:rPr lang="en-US" dirty="0" smtClean="0"/>
            </a:br>
            <a:r>
              <a:rPr lang="en-US" dirty="0" smtClean="0"/>
              <a:t>Address Space</a:t>
            </a:r>
          </a:p>
          <a:p>
            <a:r>
              <a:rPr lang="en-US" dirty="0" smtClean="0"/>
              <a:t>Page </a:t>
            </a:r>
            <a:br>
              <a:rPr lang="en-US" dirty="0" smtClean="0"/>
            </a:br>
            <a:r>
              <a:rPr lang="en-US" dirty="0" smtClean="0"/>
              <a:t>Table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534400" cy="5866350"/>
          </a:xfrm>
          <a:prstGeom prst="rect">
            <a:avLst/>
          </a:prstGeom>
        </p:spPr>
        <p:txBody>
          <a:bodyPr wrap="square">
            <a:spAutoFit/>
          </a:bodyPr>
          <a:lstStyle/>
          <a:p>
            <a:pPr fontAlgn="base">
              <a:lnSpc>
                <a:spcPct val="150000"/>
              </a:lnSpc>
            </a:pPr>
            <a:r>
              <a:rPr lang="en-US" dirty="0" smtClean="0"/>
              <a:t>Virtual Memory is a storage allocation scheme in which secondary memory can be addressed as though it were part of main memory. The addresses a program may use to reference memory are distinguished from the addresses the memory system uses to identify physical storage sites, and program generated addresses are translated automatically to the corresponding machine addresses.</a:t>
            </a:r>
            <a:br>
              <a:rPr lang="en-US" dirty="0" smtClean="0"/>
            </a:br>
            <a:r>
              <a:rPr lang="en-US" dirty="0" smtClean="0"/>
              <a:t>The size of virtual storage is limited by the addressing scheme of the computer system and amount of secondary memory is available not by the actual number of the main storage locations.</a:t>
            </a:r>
          </a:p>
          <a:p>
            <a:pPr fontAlgn="base">
              <a:lnSpc>
                <a:spcPct val="150000"/>
              </a:lnSpc>
            </a:pPr>
            <a:r>
              <a:rPr lang="en-US" dirty="0" smtClean="0"/>
              <a:t>It is a technique that is implemented using both hardware and software. It maps memory addresses used by a program, called virtual addresses, into physical addresses in computer memory.</a:t>
            </a:r>
          </a:p>
          <a:p>
            <a:pPr fontAlgn="base">
              <a:lnSpc>
                <a:spcPct val="150000"/>
              </a:lnSpc>
            </a:pPr>
            <a:r>
              <a:rPr lang="en-US" dirty="0" smtClean="0"/>
              <a:t>A computer can address more memory than the amount physically installed on the system. This extra memory is actually called </a:t>
            </a:r>
            <a:r>
              <a:rPr lang="en-US" b="1" dirty="0" smtClean="0"/>
              <a:t>virtual memory</a:t>
            </a:r>
            <a:r>
              <a:rPr lang="en-US" dirty="0" smtClean="0"/>
              <a:t> and it is a section of a hard disk that's set up to emulate the computer's RAM.</a:t>
            </a:r>
            <a:endParaRPr lang="en-US" dirty="0"/>
          </a:p>
        </p:txBody>
      </p:sp>
      <p:sp>
        <p:nvSpPr>
          <p:cNvPr id="3" name="Rectangle 2"/>
          <p:cNvSpPr/>
          <p:nvPr/>
        </p:nvSpPr>
        <p:spPr>
          <a:xfrm>
            <a:off x="3352800" y="0"/>
            <a:ext cx="2028184" cy="369332"/>
          </a:xfrm>
          <a:prstGeom prst="rect">
            <a:avLst/>
          </a:prstGeom>
        </p:spPr>
        <p:txBody>
          <a:bodyPr wrap="none">
            <a:spAutoFit/>
          </a:bodyPr>
          <a:lstStyle/>
          <a:p>
            <a:r>
              <a:rPr lang="en-US" b="1" dirty="0" smtClean="0"/>
              <a:t>VIRTUAL MEMORY </a:t>
            </a:r>
            <a:endParaRPr 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Virtual Memory"/>
          <p:cNvPicPr>
            <a:picLocks noChangeAspect="1" noChangeArrowheads="1"/>
          </p:cNvPicPr>
          <p:nvPr/>
        </p:nvPicPr>
        <p:blipFill>
          <a:blip r:embed="rId2"/>
          <a:srcRect/>
          <a:stretch>
            <a:fillRect/>
          </a:stretch>
        </p:blipFill>
        <p:spPr bwMode="auto">
          <a:xfrm>
            <a:off x="1295400" y="0"/>
            <a:ext cx="6629400" cy="5562600"/>
          </a:xfrm>
          <a:prstGeom prst="rect">
            <a:avLst/>
          </a:prstGeom>
          <a:noFill/>
        </p:spPr>
      </p:pic>
      <p:sp>
        <p:nvSpPr>
          <p:cNvPr id="3" name="Rectangle 2"/>
          <p:cNvSpPr/>
          <p:nvPr/>
        </p:nvSpPr>
        <p:spPr>
          <a:xfrm>
            <a:off x="381000" y="5638800"/>
            <a:ext cx="8458200" cy="923330"/>
          </a:xfrm>
          <a:prstGeom prst="rect">
            <a:avLst/>
          </a:prstGeom>
        </p:spPr>
        <p:txBody>
          <a:bodyPr wrap="square">
            <a:spAutoFit/>
          </a:bodyPr>
          <a:lstStyle/>
          <a:p>
            <a:r>
              <a:rPr lang="en-US" dirty="0" smtClean="0"/>
              <a:t>Virtual memory is commonly implemented by demand paging. It can also be implemented in a segmentation system. Demand segmentation can also be used to provide virtual memory.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7693"/>
            <a:ext cx="8534400" cy="6740307"/>
          </a:xfrm>
          <a:prstGeom prst="rect">
            <a:avLst/>
          </a:prstGeom>
        </p:spPr>
        <p:txBody>
          <a:bodyPr wrap="square">
            <a:spAutoFit/>
          </a:bodyPr>
          <a:lstStyle/>
          <a:p>
            <a:pPr algn="ctr"/>
            <a:r>
              <a:rPr lang="en-US" b="1" dirty="0" smtClean="0"/>
              <a:t>DEMAND PAGING</a:t>
            </a:r>
          </a:p>
          <a:p>
            <a:r>
              <a:rPr lang="en-US" dirty="0" smtClean="0"/>
              <a:t>The process of loading the page into memory on demand (whenever page fault occurs) is known as demand paging</a:t>
            </a:r>
          </a:p>
          <a:p>
            <a:r>
              <a:rPr lang="en-US" dirty="0" smtClean="0"/>
              <a:t>A demand paging system is quite similar to a paging system with swapping where processes reside in secondary memory and pages are loaded only on demand, not in advance. When a context switch occurs, the operating system does not copy any of the old program’s pages out to the disk or any of the new program’s pages into the main memory Instead, it just begins executing the new program after loading the first page and fetches that program’s pages as they are referenced.</a:t>
            </a:r>
          </a:p>
          <a:p>
            <a:endParaRPr lang="en-US" dirty="0" smtClean="0"/>
          </a:p>
          <a:p>
            <a:r>
              <a:rPr lang="en-US" dirty="0" smtClean="0"/>
              <a:t>While executing a program, if the program references a page which is not available in the main memory because it was swapped out a little ago, the processor treats this invalid memory reference as a </a:t>
            </a:r>
            <a:r>
              <a:rPr lang="en-US" b="1" dirty="0" smtClean="0"/>
              <a:t>page fault</a:t>
            </a:r>
            <a:r>
              <a:rPr lang="en-US" dirty="0" smtClean="0"/>
              <a:t> and transfers control from the program to the operating system to demand the page back into the memory.</a:t>
            </a:r>
          </a:p>
          <a:p>
            <a:r>
              <a:rPr lang="en-US" b="1" dirty="0" smtClean="0"/>
              <a:t>Advantages</a:t>
            </a:r>
          </a:p>
          <a:p>
            <a:pPr>
              <a:buFont typeface="Arial" pitchFamily="34" charset="0"/>
              <a:buChar char="•"/>
            </a:pPr>
            <a:r>
              <a:rPr lang="en-US" dirty="0" smtClean="0"/>
              <a:t>Large virtual memory.</a:t>
            </a:r>
          </a:p>
          <a:p>
            <a:pPr>
              <a:buFont typeface="Arial" pitchFamily="34" charset="0"/>
              <a:buChar char="•"/>
            </a:pPr>
            <a:r>
              <a:rPr lang="en-US" dirty="0" smtClean="0"/>
              <a:t>More efficient use of memory.</a:t>
            </a:r>
          </a:p>
          <a:p>
            <a:pPr>
              <a:buFont typeface="Arial" pitchFamily="34" charset="0"/>
              <a:buChar char="•"/>
            </a:pPr>
            <a:r>
              <a:rPr lang="en-US" dirty="0" smtClean="0"/>
              <a:t>There is no limit on degree of multiprogramming.</a:t>
            </a:r>
          </a:p>
          <a:p>
            <a:r>
              <a:rPr lang="en-US" b="1" dirty="0" smtClean="0"/>
              <a:t>Disadvantages</a:t>
            </a:r>
          </a:p>
          <a:p>
            <a:pPr>
              <a:buFont typeface="Arial" pitchFamily="34" charset="0"/>
              <a:buChar char="•"/>
            </a:pPr>
            <a:r>
              <a:rPr lang="en-US" dirty="0" smtClean="0"/>
              <a:t>Number of tables and the amount of processor overhead for handling page interrupts are greater than in the case of the simple paged management techniques.</a:t>
            </a:r>
          </a:p>
          <a:p>
            <a:endParaRPr lang="en-US" dirty="0" smtClean="0"/>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305800" cy="7017306"/>
          </a:xfrm>
          <a:prstGeom prst="rect">
            <a:avLst/>
          </a:prstGeom>
        </p:spPr>
        <p:txBody>
          <a:bodyPr wrap="square">
            <a:spAutoFit/>
          </a:bodyPr>
          <a:lstStyle/>
          <a:p>
            <a:r>
              <a:rPr lang="en-US" dirty="0" smtClean="0"/>
              <a:t>	Memory </a:t>
            </a:r>
            <a:r>
              <a:rPr lang="en-US" dirty="0"/>
              <a:t>management is the functionality of an operating system which handles or </a:t>
            </a:r>
            <a:r>
              <a:rPr lang="en-US" dirty="0" smtClean="0"/>
              <a:t>manages </a:t>
            </a:r>
            <a:r>
              <a:rPr lang="en-US" dirty="0"/>
              <a:t>primary memory and moves processes back and forth between main memory and disk during execution. Memory management keeps track of each and every memory location, regardless of either it is allocated to some process or it is free. It checks how much memory is to be allocated to processes. It decides which process will get memory at what time. It tracks whenever some memory gets freed or unallocated and correspondingly it updates the status</a:t>
            </a:r>
            <a:r>
              <a:rPr lang="en-US" dirty="0" smtClean="0"/>
              <a:t>.</a:t>
            </a:r>
          </a:p>
          <a:p>
            <a:r>
              <a:rPr lang="en-US" dirty="0" smtClean="0"/>
              <a:t>	The </a:t>
            </a:r>
            <a:r>
              <a:rPr lang="en-US" dirty="0"/>
              <a:t>memory management component of an operating system is concerned with the </a:t>
            </a:r>
            <a:r>
              <a:rPr lang="en-US" dirty="0" smtClean="0"/>
              <a:t>organization </a:t>
            </a:r>
            <a:r>
              <a:rPr lang="en-US" dirty="0"/>
              <a:t>and management of system memory. It determines how memory is allocated to processes, responds to constantly changing demands, and interacts with memory management hardware (if present) to </a:t>
            </a:r>
            <a:r>
              <a:rPr lang="en-US" dirty="0" smtClean="0"/>
              <a:t>maximize </a:t>
            </a:r>
            <a:r>
              <a:rPr lang="en-US" dirty="0"/>
              <a:t>efficiency</a:t>
            </a:r>
            <a:r>
              <a:rPr lang="en-US" dirty="0" smtClean="0"/>
              <a:t>.</a:t>
            </a:r>
          </a:p>
          <a:p>
            <a:r>
              <a:rPr lang="en-US" dirty="0" smtClean="0"/>
              <a:t>	Main </a:t>
            </a:r>
            <a:r>
              <a:rPr lang="en-US" dirty="0"/>
              <a:t>Memory refers to a physical memory that is the internal memory to the </a:t>
            </a:r>
            <a:endParaRPr lang="en-US" dirty="0" smtClean="0"/>
          </a:p>
          <a:p>
            <a:r>
              <a:rPr lang="en-US" dirty="0" smtClean="0"/>
              <a:t>computer</a:t>
            </a:r>
            <a:r>
              <a:rPr lang="en-US" dirty="0"/>
              <a:t>. The word main is used to distinguish it from external mass storage devices such as disk drives. Main memory is also known as RAM. The computer is able to change only data that is in main memory. Therefore, every program we execute and every file we access must be copied from a storage device into main memory.</a:t>
            </a:r>
          </a:p>
          <a:p>
            <a:r>
              <a:rPr lang="en-US" dirty="0" smtClean="0"/>
              <a:t>	All </a:t>
            </a:r>
            <a:r>
              <a:rPr lang="en-US" dirty="0"/>
              <a:t>the programs are loaded in the </a:t>
            </a:r>
            <a:r>
              <a:rPr lang="en-US" u="sng" dirty="0"/>
              <a:t>main </a:t>
            </a:r>
            <a:r>
              <a:rPr lang="en-US" u="sng" dirty="0" smtClean="0"/>
              <a:t>memory </a:t>
            </a:r>
            <a:r>
              <a:rPr lang="en-US" dirty="0"/>
              <a:t>for execution. Sometimes complete program is loaded into the memory, but some times a certain part or routine of the program is loaded into the main memory only when it is called by the program, this mechanism is called </a:t>
            </a:r>
            <a:r>
              <a:rPr lang="en-US" b="1" dirty="0"/>
              <a:t>Dynamic Loading</a:t>
            </a:r>
            <a:r>
              <a:rPr lang="en-US" dirty="0"/>
              <a:t>, this enhance the performance.</a:t>
            </a:r>
          </a:p>
          <a:p>
            <a:r>
              <a:rPr lang="en-US" dirty="0" smtClean="0"/>
              <a:t>	Also</a:t>
            </a:r>
            <a:r>
              <a:rPr lang="en-US" dirty="0"/>
              <a:t>, at times one program is dependent on some other program. In such a case, rather than loading all the dependent programs, CPU links the dependent programs to the main executing program when its required. This mechanism is known as </a:t>
            </a:r>
            <a:r>
              <a:rPr lang="en-US" b="1" dirty="0"/>
              <a:t>Dynamic Linking</a:t>
            </a:r>
            <a:r>
              <a:rPr lang="en-US" dirty="0"/>
              <a:t>.</a:t>
            </a:r>
          </a:p>
          <a:p>
            <a:endParaRPr lang="en-US" dirty="0"/>
          </a:p>
        </p:txBody>
      </p:sp>
      <p:sp>
        <p:nvSpPr>
          <p:cNvPr id="3" name="Rectangle 2"/>
          <p:cNvSpPr/>
          <p:nvPr/>
        </p:nvSpPr>
        <p:spPr>
          <a:xfrm>
            <a:off x="3276600" y="-76200"/>
            <a:ext cx="2625270" cy="400110"/>
          </a:xfrm>
          <a:prstGeom prst="rect">
            <a:avLst/>
          </a:prstGeom>
          <a:solidFill>
            <a:schemeClr val="bg1"/>
          </a:solidFill>
          <a:ln>
            <a:solidFill>
              <a:schemeClr val="tx2">
                <a:lumMod val="60000"/>
                <a:lumOff val="40000"/>
              </a:schemeClr>
            </a:solidFill>
          </a:ln>
        </p:spPr>
        <p:txBody>
          <a:bodyPr wrap="none">
            <a:spAutoFit/>
          </a:bodyPr>
          <a:lstStyle/>
          <a:p>
            <a:r>
              <a:rPr lang="en-US" sz="2000" b="1" dirty="0" smtClean="0"/>
              <a:t>Memory management </a:t>
            </a:r>
            <a:endParaRPr lang="en-US" sz="20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Demand Paging"/>
          <p:cNvPicPr>
            <a:picLocks noChangeAspect="1" noChangeArrowheads="1"/>
          </p:cNvPicPr>
          <p:nvPr/>
        </p:nvPicPr>
        <p:blipFill>
          <a:blip r:embed="rId2"/>
          <a:srcRect/>
          <a:stretch>
            <a:fillRect/>
          </a:stretch>
        </p:blipFill>
        <p:spPr bwMode="auto">
          <a:xfrm>
            <a:off x="1" y="0"/>
            <a:ext cx="4114800" cy="5486399"/>
          </a:xfrm>
          <a:prstGeom prst="rect">
            <a:avLst/>
          </a:prstGeom>
          <a:noFill/>
        </p:spPr>
      </p:pic>
      <p:pic>
        <p:nvPicPr>
          <p:cNvPr id="34820" name="Picture 4" descr="virtual_mem"/>
          <p:cNvPicPr>
            <a:picLocks noChangeAspect="1" noChangeArrowheads="1"/>
          </p:cNvPicPr>
          <p:nvPr/>
        </p:nvPicPr>
        <p:blipFill>
          <a:blip r:embed="rId3"/>
          <a:srcRect/>
          <a:stretch>
            <a:fillRect/>
          </a:stretch>
        </p:blipFill>
        <p:spPr bwMode="auto">
          <a:xfrm>
            <a:off x="3962400" y="457200"/>
            <a:ext cx="4876800" cy="39624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0"/>
            <a:ext cx="2995244" cy="369332"/>
          </a:xfrm>
          <a:prstGeom prst="rect">
            <a:avLst/>
          </a:prstGeom>
        </p:spPr>
        <p:txBody>
          <a:bodyPr wrap="none">
            <a:spAutoFit/>
          </a:bodyPr>
          <a:lstStyle/>
          <a:p>
            <a:r>
              <a:rPr lang="en-US" b="1" dirty="0" smtClean="0"/>
              <a:t>Page replacement Algorithms</a:t>
            </a:r>
            <a:endParaRPr lang="en-US" b="1" dirty="0"/>
          </a:p>
        </p:txBody>
      </p:sp>
      <p:sp>
        <p:nvSpPr>
          <p:cNvPr id="3" name="Rectangle 2"/>
          <p:cNvSpPr/>
          <p:nvPr/>
        </p:nvSpPr>
        <p:spPr>
          <a:xfrm>
            <a:off x="304800" y="533400"/>
            <a:ext cx="8534400" cy="5909310"/>
          </a:xfrm>
          <a:prstGeom prst="rect">
            <a:avLst/>
          </a:prstGeom>
        </p:spPr>
        <p:txBody>
          <a:bodyPr wrap="square">
            <a:spAutoFit/>
          </a:bodyPr>
          <a:lstStyle/>
          <a:p>
            <a:r>
              <a:rPr lang="en-US" dirty="0" smtClean="0"/>
              <a:t>Page replacement algorithms are the techniques using which an Operating System decides which memory pages to swap out, write to disk when a page of memory needs to be allocated.</a:t>
            </a:r>
          </a:p>
          <a:p>
            <a:r>
              <a:rPr lang="en-US" dirty="0" smtClean="0"/>
              <a:t> Paging happens whenever a page fault occurs and a free page cannot be used for allocation purpose accounting to reason that pages are not available or the number of free pages is lower than required pages.</a:t>
            </a:r>
          </a:p>
          <a:p>
            <a:r>
              <a:rPr lang="en-US" dirty="0" smtClean="0"/>
              <a:t>When the page that was selected for replacement and was paged out, is referenced again, it has to read in from disk, and this requires for I/O completion. This process determines the quality of the page replacement algorithm: the lesser the time waiting for page-ins, the better is the algorithm.</a:t>
            </a:r>
          </a:p>
          <a:p>
            <a:r>
              <a:rPr lang="en-US" dirty="0" smtClean="0"/>
              <a:t>A page replacement algorithm looks at the limited information about accessing the pages provided by hardware, and tries to select which pages should be replaced to minimize the total number of page misses, while balancing it with the costs of primary storage and processor time of the algorithm itself. </a:t>
            </a:r>
          </a:p>
          <a:p>
            <a:r>
              <a:rPr lang="en-US" b="1" dirty="0" smtClean="0"/>
              <a:t>Reference String -  </a:t>
            </a:r>
            <a:r>
              <a:rPr lang="en-US" dirty="0" smtClean="0"/>
              <a:t>The string of memory references is called reference string. Reference strings are generated artificially or by tracing a given system and recording the address of each memory reference. The latter choice produces a large number of data, where we note two things.</a:t>
            </a:r>
          </a:p>
          <a:p>
            <a:r>
              <a:rPr lang="en-US" b="1" dirty="0" smtClean="0"/>
              <a:t>Page Fault –</a:t>
            </a:r>
            <a:r>
              <a:rPr lang="en-US" dirty="0" smtClean="0"/>
              <a:t> A page fault happens when a running program accesses a memory page that is mapped into the virtual address space, but not loaded in physical memory.</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458200" cy="2308324"/>
          </a:xfrm>
          <a:prstGeom prst="rect">
            <a:avLst/>
          </a:prstGeom>
        </p:spPr>
        <p:txBody>
          <a:bodyPr wrap="square">
            <a:spAutoFit/>
          </a:bodyPr>
          <a:lstStyle/>
          <a:p>
            <a:pPr marL="342900" indent="-342900">
              <a:buFont typeface="+mj-lt"/>
              <a:buAutoNum type="arabicPeriod"/>
            </a:pPr>
            <a:r>
              <a:rPr lang="en-US" dirty="0" smtClean="0"/>
              <a:t>First In First Out (FIFO) algorithm</a:t>
            </a:r>
          </a:p>
          <a:p>
            <a:pPr>
              <a:buFont typeface="Arial" pitchFamily="34" charset="0"/>
              <a:buChar char="•"/>
            </a:pPr>
            <a:r>
              <a:rPr lang="en-US" dirty="0" smtClean="0"/>
              <a:t>Oldest page in main memory is the one which will be selected for replacement.</a:t>
            </a:r>
          </a:p>
          <a:p>
            <a:r>
              <a:rPr lang="en-US" dirty="0" smtClean="0"/>
              <a:t>Easy to implement, keep a list, replace pages from the tail and add new pages at the head.</a:t>
            </a:r>
          </a:p>
          <a:p>
            <a:pPr>
              <a:buFont typeface="Arial" pitchFamily="34" charset="0"/>
              <a:buChar char="•"/>
            </a:pPr>
            <a:r>
              <a:rPr lang="en-US" dirty="0" smtClean="0"/>
              <a:t>This is the simplest page replacement algorithm. In this algorithm, operating system keeps track of all pages in the memory in a queue, oldest page is in the front of the queue. When a page needs to be replaced page in the front of the queue is selected for removal.</a:t>
            </a:r>
            <a:endParaRPr lang="en-US" dirty="0"/>
          </a:p>
        </p:txBody>
      </p:sp>
      <p:pic>
        <p:nvPicPr>
          <p:cNvPr id="36866" name="Picture 2" descr="First In First Out"/>
          <p:cNvPicPr>
            <a:picLocks noChangeAspect="1" noChangeArrowheads="1"/>
          </p:cNvPicPr>
          <p:nvPr/>
        </p:nvPicPr>
        <p:blipFill>
          <a:blip r:embed="rId2"/>
          <a:srcRect/>
          <a:stretch>
            <a:fillRect/>
          </a:stretch>
        </p:blipFill>
        <p:spPr bwMode="auto">
          <a:xfrm>
            <a:off x="1066800" y="3276600"/>
            <a:ext cx="6553200" cy="3333751"/>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458200" cy="1477328"/>
          </a:xfrm>
          <a:prstGeom prst="rect">
            <a:avLst/>
          </a:prstGeom>
        </p:spPr>
        <p:txBody>
          <a:bodyPr wrap="square">
            <a:spAutoFit/>
          </a:bodyPr>
          <a:lstStyle/>
          <a:p>
            <a:pPr marL="342900" indent="-342900">
              <a:buFont typeface="+mj-lt"/>
              <a:buAutoNum type="arabicPeriod" startAt="2"/>
            </a:pPr>
            <a:r>
              <a:rPr lang="en-US" b="1" dirty="0" smtClean="0"/>
              <a:t>Optimal Page algorithm</a:t>
            </a:r>
          </a:p>
          <a:p>
            <a:r>
              <a:rPr lang="en-US" dirty="0" smtClean="0"/>
              <a:t>An optimal page-replacement algorithm has the lowest page-fault rate of all algorithms. An optimal page-replacement algorithm exists, and has been called OPT or MIN.</a:t>
            </a:r>
          </a:p>
          <a:p>
            <a:r>
              <a:rPr lang="en-US" dirty="0" smtClean="0"/>
              <a:t>Replace the page that will not be used for the longest period of time. Use the time when a page is to be used.</a:t>
            </a:r>
            <a:endParaRPr lang="en-US" dirty="0"/>
          </a:p>
        </p:txBody>
      </p:sp>
      <p:pic>
        <p:nvPicPr>
          <p:cNvPr id="38914" name="Picture 2" descr="Optimal page replacement"/>
          <p:cNvPicPr>
            <a:picLocks noChangeAspect="1" noChangeArrowheads="1"/>
          </p:cNvPicPr>
          <p:nvPr/>
        </p:nvPicPr>
        <p:blipFill>
          <a:blip r:embed="rId2"/>
          <a:srcRect/>
          <a:stretch>
            <a:fillRect/>
          </a:stretch>
        </p:blipFill>
        <p:spPr bwMode="auto">
          <a:xfrm>
            <a:off x="2819400" y="3200400"/>
            <a:ext cx="2990850" cy="3095625"/>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82000" cy="3139321"/>
          </a:xfrm>
          <a:prstGeom prst="rect">
            <a:avLst/>
          </a:prstGeom>
        </p:spPr>
        <p:txBody>
          <a:bodyPr wrap="square">
            <a:spAutoFit/>
          </a:bodyPr>
          <a:lstStyle/>
          <a:p>
            <a:pPr marL="342900" indent="-342900">
              <a:buFont typeface="+mj-lt"/>
              <a:buAutoNum type="arabicPeriod" startAt="3"/>
            </a:pPr>
            <a:r>
              <a:rPr lang="en-US" b="1" dirty="0" smtClean="0"/>
              <a:t>Least Recently Used (LRU) algorithm</a:t>
            </a:r>
          </a:p>
          <a:p>
            <a:pPr>
              <a:buFont typeface="Arial" pitchFamily="34" charset="0"/>
              <a:buChar char="•"/>
            </a:pPr>
            <a:r>
              <a:rPr lang="en-US" dirty="0" smtClean="0"/>
              <a:t>Page which has not been used for the longest time in main memory is the one which will be selected for replacement.</a:t>
            </a:r>
          </a:p>
          <a:p>
            <a:pPr>
              <a:buFont typeface="Arial" pitchFamily="34" charset="0"/>
              <a:buChar char="•"/>
            </a:pPr>
            <a:r>
              <a:rPr lang="en-US" dirty="0" smtClean="0"/>
              <a:t>Easy to implement, keep a list, replace pages by looking back into time.</a:t>
            </a:r>
          </a:p>
          <a:p>
            <a:pPr>
              <a:buFont typeface="Arial" pitchFamily="34" charset="0"/>
              <a:buChar char="•"/>
            </a:pPr>
            <a:r>
              <a:rPr lang="en-US" dirty="0" smtClean="0"/>
              <a:t>the page that has not been used for longest period of time is selected for replacement. Although LRU is theoretically realizable, it is not cheap. To fully implement LRU, it is necessary to maintain a linked list of all pages in memory, with the most recently used page at the front and the least recently used page at the rear. </a:t>
            </a:r>
          </a:p>
          <a:p>
            <a:pPr>
              <a:buFont typeface="Arial" pitchFamily="34" charset="0"/>
              <a:buChar char="•"/>
            </a:pPr>
            <a:r>
              <a:rPr lang="en-US" dirty="0" smtClean="0"/>
              <a:t>The difficulty is that the list must be updated on every memory reference. Finding a page in the list, deleting it, and then moving it to the front is a very time consuming operation, even in hardware (assuming that such hardware could be built). </a:t>
            </a:r>
            <a:endParaRPr lang="en-US" dirty="0"/>
          </a:p>
        </p:txBody>
      </p:sp>
      <p:pic>
        <p:nvPicPr>
          <p:cNvPr id="39938" name="Picture 2" descr="Least Recently Used"/>
          <p:cNvPicPr>
            <a:picLocks noChangeAspect="1" noChangeArrowheads="1"/>
          </p:cNvPicPr>
          <p:nvPr/>
        </p:nvPicPr>
        <p:blipFill>
          <a:blip r:embed="rId2"/>
          <a:srcRect/>
          <a:stretch>
            <a:fillRect/>
          </a:stretch>
        </p:blipFill>
        <p:spPr bwMode="auto">
          <a:xfrm>
            <a:off x="2133600" y="3657600"/>
            <a:ext cx="5105400" cy="32004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0"/>
            <a:ext cx="3213444" cy="369332"/>
          </a:xfrm>
          <a:prstGeom prst="rect">
            <a:avLst/>
          </a:prstGeom>
        </p:spPr>
        <p:txBody>
          <a:bodyPr wrap="none">
            <a:spAutoFit/>
          </a:bodyPr>
          <a:lstStyle/>
          <a:p>
            <a:r>
              <a:rPr lang="en-US" b="1" dirty="0" smtClean="0"/>
              <a:t>Virtual Memory in windows </a:t>
            </a:r>
            <a:r>
              <a:rPr lang="en-US" b="1" dirty="0" err="1" smtClean="0"/>
              <a:t>Xp</a:t>
            </a:r>
            <a:r>
              <a:rPr lang="en-US" b="1" dirty="0" smtClean="0"/>
              <a:t>.</a:t>
            </a:r>
            <a:endParaRPr lang="en-US" b="1" dirty="0"/>
          </a:p>
        </p:txBody>
      </p:sp>
      <p:pic>
        <p:nvPicPr>
          <p:cNvPr id="40962" name="Picture 2" descr="http://www.windowsnetworking.com/j_helmig/gif_wxp/wxptsk06.gif"/>
          <p:cNvPicPr>
            <a:picLocks noChangeAspect="1" noChangeArrowheads="1"/>
          </p:cNvPicPr>
          <p:nvPr/>
        </p:nvPicPr>
        <p:blipFill>
          <a:blip r:embed="rId2"/>
          <a:srcRect/>
          <a:stretch>
            <a:fillRect/>
          </a:stretch>
        </p:blipFill>
        <p:spPr bwMode="auto">
          <a:xfrm>
            <a:off x="228600" y="1447800"/>
            <a:ext cx="4314825" cy="5105400"/>
          </a:xfrm>
          <a:prstGeom prst="rect">
            <a:avLst/>
          </a:prstGeom>
          <a:noFill/>
        </p:spPr>
      </p:pic>
      <p:pic>
        <p:nvPicPr>
          <p:cNvPr id="40964" name="Picture 4" descr="http://www.windowsnetworking.com/j_helmig/gif_wxp/wxpvmem1.gif"/>
          <p:cNvPicPr>
            <a:picLocks noChangeAspect="1" noChangeArrowheads="1"/>
          </p:cNvPicPr>
          <p:nvPr/>
        </p:nvPicPr>
        <p:blipFill>
          <a:blip r:embed="rId3"/>
          <a:srcRect/>
          <a:stretch>
            <a:fillRect/>
          </a:stretch>
        </p:blipFill>
        <p:spPr bwMode="auto">
          <a:xfrm>
            <a:off x="4800600" y="1447800"/>
            <a:ext cx="3971925" cy="5105400"/>
          </a:xfrm>
          <a:prstGeom prst="rect">
            <a:avLst/>
          </a:prstGeom>
          <a:noFill/>
        </p:spPr>
      </p:pic>
      <p:sp>
        <p:nvSpPr>
          <p:cNvPr id="40965" name="Rectangle 5"/>
          <p:cNvSpPr>
            <a:spLocks noChangeArrowheads="1"/>
          </p:cNvSpPr>
          <p:nvPr/>
        </p:nvSpPr>
        <p:spPr bwMode="auto">
          <a:xfrm rot="10800000" flipV="1">
            <a:off x="228600" y="457200"/>
            <a:ext cx="8763000" cy="80021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In the Control-Panel, select the</a:t>
            </a:r>
            <a:b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System icon: </a:t>
            </a:r>
            <a:r>
              <a:rPr kumimoji="0" lang="en-US" sz="1800" b="0" i="0" u="none" strike="noStrike" cap="none" normalizeH="0" baseline="0" dirty="0" smtClean="0">
                <a:ln>
                  <a:noFill/>
                </a:ln>
                <a:solidFill>
                  <a:schemeClr val="tx1"/>
                </a:solidFill>
                <a:effectLst/>
                <a:latin typeface="Arial" pitchFamily="34" charset="0"/>
                <a:cs typeface="Arial" pitchFamily="34" charset="0"/>
              </a:rPr>
              <a:t>  </a:t>
            </a: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(or right-click "My Computer" on the desk to </a:t>
            </a:r>
            <a:r>
              <a:rPr kumimoji="0" lang="en-US" sz="1800" b="0" i="0" u="none" strike="noStrike" cap="none" normalizeH="0" baseline="0" dirty="0" err="1" smtClean="0">
                <a:ln>
                  <a:noFill/>
                </a:ln>
                <a:solidFill>
                  <a:srgbClr val="000000"/>
                </a:solidFill>
                <a:effectLst/>
                <a:latin typeface="Times New Roman" pitchFamily="18" charset="0"/>
                <a:cs typeface="Times New Roman" pitchFamily="18" charset="0"/>
              </a:rPr>
              <a:t>pand</a:t>
            </a: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 select Properties)</a:t>
            </a: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Select the tab: "Advanced" and then  use in the section "Performance ”the button "</a:t>
            </a:r>
            <a:r>
              <a:rPr kumimoji="0" lang="en-US" sz="1400" b="1" i="1" u="none" strike="noStrike" cap="none" normalizeH="0" baseline="0" dirty="0" smtClean="0">
                <a:ln>
                  <a:noFill/>
                </a:ln>
                <a:solidFill>
                  <a:srgbClr val="000000"/>
                </a:solidFill>
                <a:effectLst/>
                <a:latin typeface="Times New Roman" pitchFamily="18" charset="0"/>
                <a:cs typeface="Times New Roman" pitchFamily="18" charset="0"/>
              </a:rPr>
              <a:t>Settings</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0966" name="Picture 6" descr="http://www.windowsnetworking.com/j_helmig/gif_wxp/xpicnsys.gif"/>
          <p:cNvPicPr>
            <a:picLocks noChangeAspect="1" noChangeArrowheads="1"/>
          </p:cNvPicPr>
          <p:nvPr/>
        </p:nvPicPr>
        <p:blipFill>
          <a:blip r:embed="rId4"/>
          <a:srcRect/>
          <a:stretch>
            <a:fillRect/>
          </a:stretch>
        </p:blipFill>
        <p:spPr bwMode="auto">
          <a:xfrm>
            <a:off x="8001000" y="304800"/>
            <a:ext cx="800100" cy="723901"/>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http://www.windowsnetworking.com/j_helmig/gif_wxp/wxpvmem2.gif"/>
          <p:cNvPicPr>
            <a:picLocks noChangeAspect="1" noChangeArrowheads="1"/>
          </p:cNvPicPr>
          <p:nvPr/>
        </p:nvPicPr>
        <p:blipFill>
          <a:blip r:embed="rId2"/>
          <a:srcRect/>
          <a:stretch>
            <a:fillRect/>
          </a:stretch>
        </p:blipFill>
        <p:spPr bwMode="auto">
          <a:xfrm>
            <a:off x="304800" y="2667000"/>
            <a:ext cx="4038600" cy="4191000"/>
          </a:xfrm>
          <a:prstGeom prst="rect">
            <a:avLst/>
          </a:prstGeom>
          <a:noFill/>
        </p:spPr>
      </p:pic>
      <p:pic>
        <p:nvPicPr>
          <p:cNvPr id="41988" name="Picture 4" descr="http://www.windowsnetworking.com/j_helmig/gif_wxp/wxpvmem3.gif"/>
          <p:cNvPicPr>
            <a:picLocks noChangeAspect="1" noChangeArrowheads="1"/>
          </p:cNvPicPr>
          <p:nvPr/>
        </p:nvPicPr>
        <p:blipFill>
          <a:blip r:embed="rId3"/>
          <a:srcRect/>
          <a:stretch>
            <a:fillRect/>
          </a:stretch>
        </p:blipFill>
        <p:spPr bwMode="auto">
          <a:xfrm>
            <a:off x="4648200" y="2667000"/>
            <a:ext cx="4191000" cy="4191000"/>
          </a:xfrm>
          <a:prstGeom prst="rect">
            <a:avLst/>
          </a:prstGeom>
          <a:noFill/>
        </p:spPr>
      </p:pic>
      <p:sp>
        <p:nvSpPr>
          <p:cNvPr id="4" name="Rectangle 3"/>
          <p:cNvSpPr/>
          <p:nvPr/>
        </p:nvSpPr>
        <p:spPr>
          <a:xfrm>
            <a:off x="228600" y="0"/>
            <a:ext cx="8610600" cy="2862322"/>
          </a:xfrm>
          <a:prstGeom prst="rect">
            <a:avLst/>
          </a:prstGeom>
        </p:spPr>
        <p:txBody>
          <a:bodyPr wrap="square">
            <a:spAutoFit/>
          </a:bodyPr>
          <a:lstStyle/>
          <a:p>
            <a:pPr>
              <a:buFont typeface="Arial" pitchFamily="34" charset="0"/>
              <a:buChar char="•"/>
            </a:pPr>
            <a:r>
              <a:rPr lang="en-US" dirty="0" smtClean="0"/>
              <a:t>In the Window "Performance Options“, use the tab : "Advanced“ In the section "Virtual Memory“, the system shows the total size of the Paging file, which you can increase with the "Change" button.</a:t>
            </a:r>
          </a:p>
          <a:p>
            <a:pPr>
              <a:buFont typeface="Arial" pitchFamily="34" charset="0"/>
              <a:buChar char="•"/>
            </a:pPr>
            <a:r>
              <a:rPr lang="en-US" dirty="0" smtClean="0"/>
              <a:t>Usually, Windows stores the Paging File on drive C:, but if you are short on disk-space on drive C:, you can place a Paging File on a different disk and then decrease the size of the paging file on the C-drive.</a:t>
            </a:r>
          </a:p>
          <a:p>
            <a:pPr>
              <a:buFont typeface="Arial" pitchFamily="34" charset="0"/>
              <a:buChar char="•"/>
            </a:pPr>
            <a:r>
              <a:rPr lang="en-US" dirty="0" smtClean="0"/>
              <a:t>When using a Application, which use  a lot of memory and therefore use heavily the memory emulated by the paging files, it is strongly suggested to increase the "Initial Size" of the Paging file, which reserves already the space on the disk for the page-file.</a:t>
            </a:r>
            <a:br>
              <a:rPr lang="en-US" dirty="0" smtClean="0"/>
            </a:b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5200" y="0"/>
            <a:ext cx="2455929" cy="369332"/>
          </a:xfrm>
          <a:prstGeom prst="rect">
            <a:avLst/>
          </a:prstGeom>
        </p:spPr>
        <p:txBody>
          <a:bodyPr wrap="none">
            <a:spAutoFit/>
          </a:bodyPr>
          <a:lstStyle/>
          <a:p>
            <a:r>
              <a:rPr lang="en-US" b="1" u="sng" dirty="0" smtClean="0"/>
              <a:t>FILE SYSTEM INTERFACE</a:t>
            </a:r>
            <a:endParaRPr lang="en-US" b="1" u="sng" dirty="0"/>
          </a:p>
        </p:txBody>
      </p:sp>
      <p:sp>
        <p:nvSpPr>
          <p:cNvPr id="3" name="Rectangle 2"/>
          <p:cNvSpPr/>
          <p:nvPr/>
        </p:nvSpPr>
        <p:spPr>
          <a:xfrm>
            <a:off x="228600" y="381000"/>
            <a:ext cx="8686800" cy="1477328"/>
          </a:xfrm>
          <a:prstGeom prst="rect">
            <a:avLst/>
          </a:prstGeom>
        </p:spPr>
        <p:txBody>
          <a:bodyPr wrap="square">
            <a:spAutoFit/>
          </a:bodyPr>
          <a:lstStyle/>
          <a:p>
            <a:r>
              <a:rPr lang="en-US" dirty="0" smtClean="0"/>
              <a:t>File-System Interface. For most users, the file system is the most visible aspect of an operating system. ... The file system consists of two distinct parts: a collection of files, each storing related data, and a directory structure, which organizes and provides information about all the files in the system.</a:t>
            </a:r>
          </a:p>
          <a:p>
            <a:endParaRPr lang="en-US" dirty="0"/>
          </a:p>
        </p:txBody>
      </p:sp>
      <p:sp>
        <p:nvSpPr>
          <p:cNvPr id="4" name="Rectangle 3"/>
          <p:cNvSpPr/>
          <p:nvPr/>
        </p:nvSpPr>
        <p:spPr>
          <a:xfrm>
            <a:off x="304800" y="1676400"/>
            <a:ext cx="8382000" cy="1200329"/>
          </a:xfrm>
          <a:prstGeom prst="rect">
            <a:avLst/>
          </a:prstGeom>
        </p:spPr>
        <p:txBody>
          <a:bodyPr wrap="square">
            <a:spAutoFit/>
          </a:bodyPr>
          <a:lstStyle/>
          <a:p>
            <a:pPr>
              <a:buFont typeface="Wingdings" pitchFamily="2" charset="2"/>
              <a:buChar char="Ø"/>
            </a:pPr>
            <a:r>
              <a:rPr lang="en-US" b="1" dirty="0" smtClean="0"/>
              <a:t>FILE</a:t>
            </a:r>
          </a:p>
          <a:p>
            <a:r>
              <a:rPr lang="en-US" dirty="0" smtClean="0"/>
              <a:t>A file is a named collection of related information that is recorded on secondary storage such as magnetic disks, magnetic tapes and optical disks. In general, a file is a sequence of bits, bytes, lines or records whose meaning is defined by the files creator and user.</a:t>
            </a:r>
            <a:endParaRPr lang="en-US" dirty="0"/>
          </a:p>
        </p:txBody>
      </p:sp>
      <p:sp>
        <p:nvSpPr>
          <p:cNvPr id="5" name="Rectangle 4"/>
          <p:cNvSpPr/>
          <p:nvPr/>
        </p:nvSpPr>
        <p:spPr>
          <a:xfrm>
            <a:off x="381000" y="3124200"/>
            <a:ext cx="7772400" cy="3139321"/>
          </a:xfrm>
          <a:prstGeom prst="rect">
            <a:avLst/>
          </a:prstGeom>
        </p:spPr>
        <p:txBody>
          <a:bodyPr wrap="square">
            <a:spAutoFit/>
          </a:bodyPr>
          <a:lstStyle/>
          <a:p>
            <a:pPr>
              <a:buFont typeface="Wingdings" pitchFamily="2" charset="2"/>
              <a:buChar char="v"/>
            </a:pPr>
            <a:r>
              <a:rPr lang="en-US" b="1" dirty="0" smtClean="0"/>
              <a:t>File Operations</a:t>
            </a:r>
          </a:p>
          <a:p>
            <a:pPr lvl="1"/>
            <a:r>
              <a:rPr lang="en-US" dirty="0" smtClean="0"/>
              <a:t> ■ Create</a:t>
            </a:r>
          </a:p>
          <a:p>
            <a:pPr lvl="1"/>
            <a:r>
              <a:rPr lang="en-US" dirty="0" smtClean="0"/>
              <a:t> ■ Write </a:t>
            </a:r>
          </a:p>
          <a:p>
            <a:pPr lvl="1"/>
            <a:r>
              <a:rPr lang="en-US" dirty="0" smtClean="0"/>
              <a:t>■ Read </a:t>
            </a:r>
          </a:p>
          <a:p>
            <a:pPr lvl="1"/>
            <a:r>
              <a:rPr lang="en-US" dirty="0" smtClean="0"/>
              <a:t>■ Reposition within file – file seek </a:t>
            </a:r>
          </a:p>
          <a:p>
            <a:pPr lvl="1"/>
            <a:r>
              <a:rPr lang="en-US" dirty="0" smtClean="0"/>
              <a:t>■ Delete</a:t>
            </a:r>
          </a:p>
          <a:p>
            <a:pPr lvl="1"/>
            <a:r>
              <a:rPr lang="en-US" dirty="0" smtClean="0"/>
              <a:t> ■ Truncate </a:t>
            </a:r>
          </a:p>
          <a:p>
            <a:pPr lvl="1"/>
            <a:r>
              <a:rPr lang="en-US" dirty="0" smtClean="0"/>
              <a:t>■ Open(</a:t>
            </a:r>
            <a:r>
              <a:rPr lang="en-US" dirty="0" err="1" smtClean="0"/>
              <a:t>Fi</a:t>
            </a:r>
            <a:r>
              <a:rPr lang="en-US" dirty="0" smtClean="0"/>
              <a:t>) – search the directory structure on disk for entry </a:t>
            </a:r>
            <a:r>
              <a:rPr lang="en-US" dirty="0" err="1" smtClean="0"/>
              <a:t>Fi</a:t>
            </a:r>
            <a:r>
              <a:rPr lang="en-US" dirty="0" smtClean="0"/>
              <a:t>, and move the content of entry to memory. </a:t>
            </a:r>
          </a:p>
          <a:p>
            <a:pPr lvl="1"/>
            <a:r>
              <a:rPr lang="en-US" dirty="0" smtClean="0"/>
              <a:t>■ Close (</a:t>
            </a:r>
            <a:r>
              <a:rPr lang="en-US" dirty="0" err="1" smtClean="0"/>
              <a:t>Fi</a:t>
            </a:r>
            <a:r>
              <a:rPr lang="en-US" dirty="0" smtClean="0"/>
              <a:t>) – move the content of entry </a:t>
            </a:r>
            <a:r>
              <a:rPr lang="en-US" dirty="0" err="1" smtClean="0"/>
              <a:t>Fi</a:t>
            </a:r>
            <a:r>
              <a:rPr lang="en-US" dirty="0" smtClean="0"/>
              <a:t> in memory to directory structure on disk.</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458200" cy="5632311"/>
          </a:xfrm>
          <a:prstGeom prst="rect">
            <a:avLst/>
          </a:prstGeom>
        </p:spPr>
        <p:txBody>
          <a:bodyPr wrap="square">
            <a:spAutoFit/>
          </a:bodyPr>
          <a:lstStyle/>
          <a:p>
            <a:pPr>
              <a:buFont typeface="Wingdings" pitchFamily="2" charset="2"/>
              <a:buChar char="v"/>
            </a:pPr>
            <a:r>
              <a:rPr lang="en-US" b="1" dirty="0" smtClean="0"/>
              <a:t> File Type</a:t>
            </a:r>
          </a:p>
          <a:p>
            <a:r>
              <a:rPr lang="en-US" dirty="0" smtClean="0"/>
              <a:t>File type refers to the ability of the operating system to distinguish different types of file such as text files source files and binary files etc. Many operating systems support many types of files. Operating system like MS-DOS and UNIX have the following types of files −</a:t>
            </a:r>
          </a:p>
          <a:p>
            <a:pPr>
              <a:buFont typeface="Arial" pitchFamily="34" charset="0"/>
              <a:buChar char="•"/>
            </a:pPr>
            <a:r>
              <a:rPr lang="en-US" dirty="0" smtClean="0"/>
              <a:t>Ordinary files</a:t>
            </a:r>
          </a:p>
          <a:p>
            <a:r>
              <a:rPr lang="en-US" dirty="0" smtClean="0"/>
              <a:t>These are the files that contain user information.</a:t>
            </a:r>
          </a:p>
          <a:p>
            <a:r>
              <a:rPr lang="en-US" dirty="0" smtClean="0"/>
              <a:t>These may have text, databases or executable program.</a:t>
            </a:r>
          </a:p>
          <a:p>
            <a:r>
              <a:rPr lang="en-US" dirty="0" smtClean="0"/>
              <a:t>The user can apply various operations on such files like add, modify, delete or even remove the entire file.</a:t>
            </a:r>
          </a:p>
          <a:p>
            <a:pPr>
              <a:buFont typeface="Arial" pitchFamily="34" charset="0"/>
              <a:buChar char="•"/>
            </a:pPr>
            <a:r>
              <a:rPr lang="en-US" dirty="0" smtClean="0"/>
              <a:t>Directory files</a:t>
            </a:r>
          </a:p>
          <a:p>
            <a:r>
              <a:rPr lang="en-US" dirty="0" smtClean="0"/>
              <a:t>These files contain list of file names and other information related to these files.</a:t>
            </a:r>
          </a:p>
          <a:p>
            <a:pPr>
              <a:buFont typeface="Arial" pitchFamily="34" charset="0"/>
              <a:buChar char="•"/>
            </a:pPr>
            <a:r>
              <a:rPr lang="en-US" dirty="0" smtClean="0"/>
              <a:t> Special files</a:t>
            </a:r>
          </a:p>
          <a:p>
            <a:r>
              <a:rPr lang="en-US" dirty="0" smtClean="0"/>
              <a:t>These files are also known as device files. These files represent physical device like disks, terminals, printers, networks, tape drive etc.</a:t>
            </a:r>
          </a:p>
          <a:p>
            <a:endParaRPr lang="en-US" dirty="0" smtClean="0"/>
          </a:p>
          <a:p>
            <a:r>
              <a:rPr lang="en-US" dirty="0" smtClean="0"/>
              <a:t>These files are of two types −</a:t>
            </a:r>
          </a:p>
          <a:p>
            <a:endParaRPr lang="en-US" dirty="0" smtClean="0"/>
          </a:p>
          <a:p>
            <a:r>
              <a:rPr lang="en-US" b="1" dirty="0" smtClean="0"/>
              <a:t>	Character special files</a:t>
            </a:r>
            <a:r>
              <a:rPr lang="en-US" dirty="0" smtClean="0"/>
              <a:t> − data is handled character by character as in case of   </a:t>
            </a:r>
          </a:p>
          <a:p>
            <a:r>
              <a:rPr lang="en-US" dirty="0" smtClean="0"/>
              <a:t>                   terminals or printers.</a:t>
            </a:r>
          </a:p>
          <a:p>
            <a:r>
              <a:rPr lang="en-US" b="1" dirty="0" smtClean="0"/>
              <a:t>	Block special files</a:t>
            </a:r>
            <a:r>
              <a:rPr lang="en-US" dirty="0" smtClean="0"/>
              <a:t> − data is handled in blocks as in the case of disks and tapes.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305800" cy="5909310"/>
          </a:xfrm>
          <a:prstGeom prst="rect">
            <a:avLst/>
          </a:prstGeom>
        </p:spPr>
        <p:txBody>
          <a:bodyPr wrap="square">
            <a:spAutoFit/>
          </a:bodyPr>
          <a:lstStyle/>
          <a:p>
            <a:pPr>
              <a:buFont typeface="Wingdings" pitchFamily="2" charset="2"/>
              <a:buChar char="Ø"/>
            </a:pPr>
            <a:r>
              <a:rPr lang="en-US" b="1" dirty="0" smtClean="0"/>
              <a:t>  File Access</a:t>
            </a:r>
          </a:p>
          <a:p>
            <a:r>
              <a:rPr lang="en-US" dirty="0" smtClean="0"/>
              <a:t>File access mechanism refers to the manner in which the records of a file may be accessed. There are several ways to access files −</a:t>
            </a:r>
          </a:p>
          <a:p>
            <a:pPr marL="1257300" lvl="2" indent="-342900">
              <a:buFont typeface="+mj-lt"/>
              <a:buAutoNum type="arabicPeriod"/>
            </a:pPr>
            <a:r>
              <a:rPr lang="en-US" dirty="0" smtClean="0"/>
              <a:t>Sequential access</a:t>
            </a:r>
          </a:p>
          <a:p>
            <a:pPr marL="1257300" lvl="2" indent="-342900">
              <a:buFont typeface="+mj-lt"/>
              <a:buAutoNum type="arabicPeriod"/>
            </a:pPr>
            <a:r>
              <a:rPr lang="en-US" dirty="0" smtClean="0"/>
              <a:t>Direct/Random access</a:t>
            </a:r>
          </a:p>
          <a:p>
            <a:pPr marL="1257300" lvl="2" indent="-342900">
              <a:buFont typeface="+mj-lt"/>
              <a:buAutoNum type="arabicPeriod"/>
            </a:pPr>
            <a:r>
              <a:rPr lang="en-US" dirty="0" smtClean="0"/>
              <a:t>Indexed sequential access</a:t>
            </a:r>
          </a:p>
          <a:p>
            <a:pPr marL="1257300" lvl="2" indent="-342900">
              <a:buFont typeface="+mj-lt"/>
              <a:buAutoNum type="arabicPeriod"/>
            </a:pPr>
            <a:endParaRPr lang="en-US" dirty="0" smtClean="0"/>
          </a:p>
          <a:p>
            <a:pPr marL="342900" indent="-342900">
              <a:buFont typeface="+mj-lt"/>
              <a:buAutoNum type="arabicPeriod"/>
            </a:pPr>
            <a:r>
              <a:rPr lang="en-US" dirty="0" smtClean="0"/>
              <a:t>Sequential access :-  A sequential access is that in which the records are accessed in some sequence, i.e., the information in the file is processed in order, one record after the other. This access method is the most primitive one. Example: Compilers usually access files in this fashion.</a:t>
            </a:r>
          </a:p>
          <a:p>
            <a:pPr marL="342900" indent="-342900">
              <a:buFont typeface="+mj-lt"/>
              <a:buAutoNum type="arabicPeriod"/>
            </a:pPr>
            <a:endParaRPr lang="en-US" dirty="0" smtClean="0"/>
          </a:p>
          <a:p>
            <a:pPr marL="342900" indent="-342900">
              <a:buFont typeface="+mj-lt"/>
              <a:buAutoNum type="arabicPeriod" startAt="2"/>
            </a:pPr>
            <a:r>
              <a:rPr lang="en-US" dirty="0" smtClean="0"/>
              <a:t>Direct/Random access :- Random access file organization provides, accessing the records directly. Each record has its own address on the file with by the help of which it can be directly accessed for reading or writing. The records need not be in any sequence within the file and they need not be in adjacent locations on the storage medium.</a:t>
            </a:r>
          </a:p>
          <a:p>
            <a:pPr marL="342900" indent="-342900">
              <a:buFont typeface="+mj-lt"/>
              <a:buAutoNum type="arabicPeriod" startAt="2"/>
            </a:pPr>
            <a:endParaRPr lang="en-US" dirty="0" smtClean="0"/>
          </a:p>
          <a:p>
            <a:pPr marL="342900" indent="-342900">
              <a:buFont typeface="+mj-lt"/>
              <a:buAutoNum type="arabicPeriod" startAt="3"/>
            </a:pPr>
            <a:r>
              <a:rPr lang="en-US" dirty="0" smtClean="0"/>
              <a:t>Indexed sequential access :- This mechanism is built up on base of sequential access. An index is created for each file which contains pointers to various blocks.</a:t>
            </a:r>
          </a:p>
          <a:p>
            <a:r>
              <a:rPr lang="en-US" dirty="0" smtClean="0"/>
              <a:t>       Index is searched sequentially and its pointer is used to access the file directly.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0" y="71735"/>
            <a:ext cx="2242665" cy="461665"/>
          </a:xfrm>
          <a:prstGeom prst="rect">
            <a:avLst/>
          </a:prstGeom>
          <a:ln>
            <a:gradFill>
              <a:gsLst>
                <a:gs pos="0">
                  <a:srgbClr val="000000"/>
                </a:gs>
                <a:gs pos="39999">
                  <a:srgbClr val="0A128C"/>
                </a:gs>
                <a:gs pos="70000">
                  <a:srgbClr val="181CC7"/>
                </a:gs>
                <a:gs pos="88000">
                  <a:srgbClr val="7005D4"/>
                </a:gs>
                <a:gs pos="100000">
                  <a:srgbClr val="8C3D91"/>
                </a:gs>
              </a:gsLst>
              <a:lin ang="5400000" scaled="0"/>
            </a:gradFill>
          </a:ln>
        </p:spPr>
        <p:txBody>
          <a:bodyPr wrap="none">
            <a:spAutoFit/>
          </a:bodyPr>
          <a:lstStyle/>
          <a:p>
            <a:r>
              <a:rPr lang="en-US" sz="2400" b="1" dirty="0"/>
              <a:t>Address Binding</a:t>
            </a:r>
          </a:p>
        </p:txBody>
      </p:sp>
      <p:sp>
        <p:nvSpPr>
          <p:cNvPr id="4" name="Rectangle 3"/>
          <p:cNvSpPr/>
          <p:nvPr/>
        </p:nvSpPr>
        <p:spPr>
          <a:xfrm>
            <a:off x="381000" y="457200"/>
            <a:ext cx="8382000" cy="3788858"/>
          </a:xfrm>
          <a:prstGeom prst="rect">
            <a:avLst/>
          </a:prstGeom>
        </p:spPr>
        <p:txBody>
          <a:bodyPr wrap="square">
            <a:spAutoFit/>
          </a:bodyPr>
          <a:lstStyle/>
          <a:p>
            <a:pPr>
              <a:lnSpc>
                <a:spcPct val="150000"/>
              </a:lnSpc>
            </a:pPr>
            <a:r>
              <a:rPr lang="en-US" dirty="0" smtClean="0"/>
              <a:t>Binding is a mapping of address from one address space to another.</a:t>
            </a:r>
          </a:p>
          <a:p>
            <a:pPr>
              <a:lnSpc>
                <a:spcPct val="150000"/>
              </a:lnSpc>
            </a:pPr>
            <a:r>
              <a:rPr lang="en-US" dirty="0" smtClean="0"/>
              <a:t>Address </a:t>
            </a:r>
            <a:r>
              <a:rPr lang="en-US" dirty="0"/>
              <a:t>binding is the process of mapping the program's logical or </a:t>
            </a:r>
            <a:r>
              <a:rPr lang="en-US" dirty="0" smtClean="0"/>
              <a:t>virtual addresses</a:t>
            </a:r>
            <a:r>
              <a:rPr lang="en-US" dirty="0"/>
              <a:t> to corresponding physical or main memory addresses. In other words, a </a:t>
            </a:r>
            <a:r>
              <a:rPr lang="en-US" dirty="0" smtClean="0"/>
              <a:t>given </a:t>
            </a:r>
          </a:p>
          <a:p>
            <a:pPr>
              <a:lnSpc>
                <a:spcPct val="150000"/>
              </a:lnSpc>
            </a:pPr>
            <a:r>
              <a:rPr lang="en-US" dirty="0" smtClean="0"/>
              <a:t>logical address is mapped by the MMU (Memory Management Unit) to a physical address.</a:t>
            </a:r>
          </a:p>
          <a:p>
            <a:pPr>
              <a:lnSpc>
                <a:spcPct val="150000"/>
              </a:lnSpc>
            </a:pPr>
            <a:r>
              <a:rPr lang="en-US" dirty="0"/>
              <a:t>Address binding relates to how the code of a program is stored in memory. Programs are written in human-readable text, following a series of rules set up by the structural requirements of the programming language, and using keywords that are interpreted into actions by the computer's Central Processing Unit.</a:t>
            </a:r>
          </a:p>
        </p:txBody>
      </p:sp>
      <p:pic>
        <p:nvPicPr>
          <p:cNvPr id="2050" name="Picture 2" descr="Image result for what is address binding in os"/>
          <p:cNvPicPr>
            <a:picLocks noChangeAspect="1" noChangeArrowheads="1"/>
          </p:cNvPicPr>
          <p:nvPr/>
        </p:nvPicPr>
        <p:blipFill>
          <a:blip r:embed="rId2"/>
          <a:srcRect/>
          <a:stretch>
            <a:fillRect/>
          </a:stretch>
        </p:blipFill>
        <p:spPr bwMode="auto">
          <a:xfrm>
            <a:off x="2286000" y="4114800"/>
            <a:ext cx="5334000" cy="2526632"/>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305800" cy="646331"/>
          </a:xfrm>
          <a:prstGeom prst="rect">
            <a:avLst/>
          </a:prstGeom>
        </p:spPr>
        <p:txBody>
          <a:bodyPr wrap="square">
            <a:spAutoFit/>
          </a:bodyPr>
          <a:lstStyle/>
          <a:p>
            <a:r>
              <a:rPr lang="en-US" dirty="0" smtClean="0"/>
              <a:t>A </a:t>
            </a:r>
            <a:r>
              <a:rPr lang="en-US" b="1" dirty="0" smtClean="0"/>
              <a:t>directory</a:t>
            </a:r>
            <a:r>
              <a:rPr lang="en-US" dirty="0" smtClean="0"/>
              <a:t> is a container that is used to contain folders and file. It organizes files and folders into hierarchical manner.</a:t>
            </a:r>
            <a:endParaRPr lang="en-US" dirty="0"/>
          </a:p>
        </p:txBody>
      </p:sp>
      <p:sp>
        <p:nvSpPr>
          <p:cNvPr id="3" name="Rectangle 2"/>
          <p:cNvSpPr/>
          <p:nvPr/>
        </p:nvSpPr>
        <p:spPr>
          <a:xfrm>
            <a:off x="381000" y="0"/>
            <a:ext cx="3154966" cy="369332"/>
          </a:xfrm>
          <a:prstGeom prst="rect">
            <a:avLst/>
          </a:prstGeom>
        </p:spPr>
        <p:txBody>
          <a:bodyPr wrap="none">
            <a:spAutoFit/>
          </a:bodyPr>
          <a:lstStyle/>
          <a:p>
            <a:pPr fontAlgn="base">
              <a:buFont typeface="Wingdings" pitchFamily="2" charset="2"/>
              <a:buChar char="Ø"/>
            </a:pPr>
            <a:r>
              <a:rPr lang="en-US" b="1" dirty="0" smtClean="0"/>
              <a:t>  STRUCTURES OF DIRECTORY</a:t>
            </a:r>
            <a:endParaRPr lang="en-US" b="1" dirty="0"/>
          </a:p>
        </p:txBody>
      </p:sp>
      <p:pic>
        <p:nvPicPr>
          <p:cNvPr id="43010" name="Picture 2" descr="https://cdncontribute.geeksforgeeks.org/wp-content/uploads/111-11.png"/>
          <p:cNvPicPr>
            <a:picLocks noChangeAspect="1" noChangeArrowheads="1"/>
          </p:cNvPicPr>
          <p:nvPr/>
        </p:nvPicPr>
        <p:blipFill>
          <a:blip r:embed="rId2"/>
          <a:srcRect/>
          <a:stretch>
            <a:fillRect/>
          </a:stretch>
        </p:blipFill>
        <p:spPr bwMode="auto">
          <a:xfrm>
            <a:off x="838200" y="1143000"/>
            <a:ext cx="7200900" cy="3248026"/>
          </a:xfrm>
          <a:prstGeom prst="rect">
            <a:avLst/>
          </a:prstGeom>
          <a:noFill/>
        </p:spPr>
      </p:pic>
      <p:sp>
        <p:nvSpPr>
          <p:cNvPr id="5" name="Rectangle 4"/>
          <p:cNvSpPr/>
          <p:nvPr/>
        </p:nvSpPr>
        <p:spPr>
          <a:xfrm>
            <a:off x="381000" y="4572000"/>
            <a:ext cx="8305800" cy="1477328"/>
          </a:xfrm>
          <a:prstGeom prst="rect">
            <a:avLst/>
          </a:prstGeom>
        </p:spPr>
        <p:txBody>
          <a:bodyPr wrap="square">
            <a:spAutoFit/>
          </a:bodyPr>
          <a:lstStyle/>
          <a:p>
            <a:r>
              <a:rPr lang="en-US" dirty="0" smtClean="0"/>
              <a:t>There are several logical structures of directory,</a:t>
            </a:r>
          </a:p>
          <a:p>
            <a:pPr marL="342900" indent="-342900">
              <a:buFont typeface="+mj-lt"/>
              <a:buAutoNum type="arabicPeriod"/>
            </a:pPr>
            <a:r>
              <a:rPr lang="en-US" dirty="0" smtClean="0"/>
              <a:t>Single-level directory</a:t>
            </a:r>
          </a:p>
          <a:p>
            <a:pPr marL="342900" indent="-342900">
              <a:buFont typeface="+mj-lt"/>
              <a:buAutoNum type="arabicPeriod"/>
            </a:pPr>
            <a:r>
              <a:rPr lang="en-US" dirty="0" smtClean="0"/>
              <a:t>Two-level directory</a:t>
            </a:r>
          </a:p>
          <a:p>
            <a:pPr marL="342900" indent="-342900">
              <a:buFont typeface="+mj-lt"/>
              <a:buAutoNum type="arabicPeriod"/>
            </a:pPr>
            <a:r>
              <a:rPr lang="en-US" dirty="0" smtClean="0"/>
              <a:t>Tree-structured directory </a:t>
            </a:r>
          </a:p>
          <a:p>
            <a:pPr marL="342900" indent="-342900">
              <a:buFont typeface="+mj-lt"/>
              <a:buAutoNum type="arabicPeriod"/>
            </a:pPr>
            <a:r>
              <a:rPr lang="en-US" dirty="0" smtClean="0"/>
              <a:t>Acyclic graph directory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534400" cy="3788858"/>
          </a:xfrm>
          <a:prstGeom prst="rect">
            <a:avLst/>
          </a:prstGeom>
        </p:spPr>
        <p:txBody>
          <a:bodyPr wrap="square">
            <a:spAutoFit/>
          </a:bodyPr>
          <a:lstStyle/>
          <a:p>
            <a:pPr marL="342900" indent="-342900">
              <a:lnSpc>
                <a:spcPct val="150000"/>
              </a:lnSpc>
              <a:buFont typeface="+mj-lt"/>
              <a:buAutoNum type="arabicPeriod"/>
            </a:pPr>
            <a:r>
              <a:rPr lang="en-US" b="1" dirty="0" smtClean="0"/>
              <a:t>Single Level Directory Structure</a:t>
            </a:r>
          </a:p>
          <a:p>
            <a:pPr lvl="1">
              <a:lnSpc>
                <a:spcPct val="150000"/>
              </a:lnSpc>
              <a:buFont typeface="Arial" pitchFamily="34" charset="0"/>
              <a:buChar char="•"/>
            </a:pPr>
            <a:r>
              <a:rPr lang="en-US" dirty="0" smtClean="0"/>
              <a:t>This is the simplest directory structure to implement.</a:t>
            </a:r>
          </a:p>
          <a:p>
            <a:pPr lvl="1">
              <a:lnSpc>
                <a:spcPct val="150000"/>
              </a:lnSpc>
              <a:buFont typeface="Arial" pitchFamily="34" charset="0"/>
              <a:buChar char="•"/>
            </a:pPr>
            <a:r>
              <a:rPr lang="en-US" dirty="0" smtClean="0"/>
              <a:t>All </a:t>
            </a:r>
            <a:r>
              <a:rPr lang="en-US" dirty="0" smtClean="0">
                <a:hlinkClick r:id="rId2"/>
              </a:rPr>
              <a:t>files </a:t>
            </a:r>
            <a:r>
              <a:rPr lang="en-US" dirty="0" smtClean="0"/>
              <a:t>are contained in the same directory.</a:t>
            </a:r>
          </a:p>
          <a:p>
            <a:pPr lvl="1">
              <a:lnSpc>
                <a:spcPct val="150000"/>
              </a:lnSpc>
              <a:buFont typeface="Arial" pitchFamily="34" charset="0"/>
              <a:buChar char="•"/>
            </a:pPr>
            <a:r>
              <a:rPr lang="en-US" dirty="0" smtClean="0"/>
              <a:t>Limitation of single level directory structure is that when number of files increase or when the system has more than one user, it becomes unmanageable.</a:t>
            </a:r>
          </a:p>
          <a:p>
            <a:pPr lvl="1">
              <a:lnSpc>
                <a:spcPct val="150000"/>
              </a:lnSpc>
              <a:buFont typeface="Arial" pitchFamily="34" charset="0"/>
              <a:buChar char="•"/>
            </a:pPr>
            <a:r>
              <a:rPr lang="en-US" dirty="0" smtClean="0"/>
              <a:t>Since all files are in this same directory, the name must be unique.</a:t>
            </a:r>
          </a:p>
          <a:p>
            <a:pPr lvl="1">
              <a:lnSpc>
                <a:spcPct val="150000"/>
              </a:lnSpc>
              <a:buFont typeface="Arial" pitchFamily="34" charset="0"/>
              <a:buChar char="•"/>
            </a:pPr>
            <a:r>
              <a:rPr lang="en-US" dirty="0" smtClean="0"/>
              <a:t>File names are generally selected to reflect the contents of the file, they are often limited in length.</a:t>
            </a:r>
          </a:p>
          <a:p>
            <a:pPr lvl="1">
              <a:lnSpc>
                <a:spcPct val="150000"/>
              </a:lnSpc>
              <a:buFont typeface="Arial" pitchFamily="34" charset="0"/>
              <a:buChar char="•"/>
            </a:pPr>
            <a:r>
              <a:rPr lang="en-US" i="1" dirty="0" smtClean="0"/>
              <a:t>Dos</a:t>
            </a:r>
            <a:r>
              <a:rPr lang="en-US" dirty="0" smtClean="0"/>
              <a:t> allows only 11 character file name and </a:t>
            </a:r>
            <a:r>
              <a:rPr lang="en-US" b="1" dirty="0" smtClean="0"/>
              <a:t>UNIX</a:t>
            </a:r>
            <a:r>
              <a:rPr lang="en-US" dirty="0" smtClean="0"/>
              <a:t> allows 255 characters.</a:t>
            </a:r>
            <a:endParaRPr lang="en-US" dirty="0"/>
          </a:p>
        </p:txBody>
      </p:sp>
      <p:pic>
        <p:nvPicPr>
          <p:cNvPr id="47106" name="Picture 2" descr="Single level directory structure"/>
          <p:cNvPicPr>
            <a:picLocks noChangeAspect="1" noChangeArrowheads="1"/>
          </p:cNvPicPr>
          <p:nvPr/>
        </p:nvPicPr>
        <p:blipFill>
          <a:blip r:embed="rId3"/>
          <a:srcRect/>
          <a:stretch>
            <a:fillRect/>
          </a:stretch>
        </p:blipFill>
        <p:spPr bwMode="auto">
          <a:xfrm>
            <a:off x="1219200" y="4267200"/>
            <a:ext cx="6334125" cy="1952625"/>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7693"/>
            <a:ext cx="8686800" cy="4801314"/>
          </a:xfrm>
          <a:prstGeom prst="rect">
            <a:avLst/>
          </a:prstGeom>
        </p:spPr>
        <p:txBody>
          <a:bodyPr wrap="square">
            <a:spAutoFit/>
          </a:bodyPr>
          <a:lstStyle/>
          <a:p>
            <a:r>
              <a:rPr lang="en-US" b="1" dirty="0" smtClean="0"/>
              <a:t>2.    Two Level Directory Structure</a:t>
            </a:r>
          </a:p>
          <a:p>
            <a:pPr fontAlgn="base"/>
            <a:r>
              <a:rPr lang="en-US" dirty="0" smtClean="0"/>
              <a:t>As we have seen, a single level directory often leads to confusion of files names among different users. the solution to this problem is to create a separate directory for each user. In the two-level directory structure, each user has there own </a:t>
            </a:r>
            <a:r>
              <a:rPr lang="en-US" i="1" dirty="0" smtClean="0"/>
              <a:t>user files directory (UFD)</a:t>
            </a:r>
            <a:r>
              <a:rPr lang="en-US" dirty="0" smtClean="0"/>
              <a:t>. The UFDs has similar structures, but each lists only the files of a single user. system’s </a:t>
            </a:r>
            <a:r>
              <a:rPr lang="en-US" i="1" dirty="0" smtClean="0"/>
              <a:t>master file directory (MFD)</a:t>
            </a:r>
            <a:r>
              <a:rPr lang="en-US" dirty="0" smtClean="0"/>
              <a:t> is searches whenever a new user id=s logged in. The MFD is indexed by username or account number, and each entry points to the UFD for that user.</a:t>
            </a:r>
          </a:p>
          <a:p>
            <a:pPr fontAlgn="base"/>
            <a:r>
              <a:rPr lang="en-US" b="1" dirty="0" smtClean="0"/>
              <a:t>Advantages:</a:t>
            </a:r>
            <a:endParaRPr lang="en-US" dirty="0" smtClean="0"/>
          </a:p>
          <a:p>
            <a:pPr fontAlgn="base">
              <a:buFont typeface="Arial" pitchFamily="34" charset="0"/>
              <a:buChar char="•"/>
            </a:pPr>
            <a:r>
              <a:rPr lang="en-US" dirty="0" smtClean="0"/>
              <a:t>We can give full path like /User-name/directory-name/.</a:t>
            </a:r>
          </a:p>
          <a:p>
            <a:pPr fontAlgn="base">
              <a:buFont typeface="Arial" pitchFamily="34" charset="0"/>
              <a:buChar char="•"/>
            </a:pPr>
            <a:r>
              <a:rPr lang="en-US" dirty="0" smtClean="0"/>
              <a:t>Different users can have same directory as well as file name.</a:t>
            </a:r>
          </a:p>
          <a:p>
            <a:pPr fontAlgn="base">
              <a:buFont typeface="Arial" pitchFamily="34" charset="0"/>
              <a:buChar char="•"/>
            </a:pPr>
            <a:r>
              <a:rPr lang="en-US" dirty="0" smtClean="0"/>
              <a:t>Searching of files become more easy due to path name and user-grouping.</a:t>
            </a:r>
          </a:p>
          <a:p>
            <a:pPr fontAlgn="base"/>
            <a:r>
              <a:rPr lang="en-US" b="1" dirty="0" smtClean="0"/>
              <a:t>Disadvantages:</a:t>
            </a:r>
            <a:endParaRPr lang="en-US" dirty="0" smtClean="0"/>
          </a:p>
          <a:p>
            <a:pPr fontAlgn="base"/>
            <a:r>
              <a:rPr lang="en-US" dirty="0" smtClean="0"/>
              <a:t>A user is not allowed to share files with other users.</a:t>
            </a:r>
          </a:p>
          <a:p>
            <a:pPr fontAlgn="base">
              <a:buFont typeface="Arial" pitchFamily="34" charset="0"/>
              <a:buChar char="•"/>
            </a:pPr>
            <a:r>
              <a:rPr lang="en-US" dirty="0" smtClean="0"/>
              <a:t>Still it not very scalable, two files of the same type cannot be grouped together in the same user.</a:t>
            </a:r>
          </a:p>
          <a:p>
            <a:r>
              <a:rPr lang="en-US" dirty="0" smtClean="0">
                <a:hlinkClick r:id="rId2"/>
              </a:rPr>
              <a:t/>
            </a:r>
            <a:br>
              <a:rPr lang="en-US" dirty="0" smtClean="0">
                <a:hlinkClick r:id="rId2"/>
              </a:rPr>
            </a:br>
            <a:endParaRPr lang="en-US" dirty="0"/>
          </a:p>
        </p:txBody>
      </p:sp>
      <p:pic>
        <p:nvPicPr>
          <p:cNvPr id="48130" name="Picture 2" descr="https://cdncontribute.geeksforgeeks.org/wp-content/uploads/222-2-1.png"/>
          <p:cNvPicPr>
            <a:picLocks noChangeAspect="1" noChangeArrowheads="1"/>
          </p:cNvPicPr>
          <p:nvPr/>
        </p:nvPicPr>
        <p:blipFill>
          <a:blip r:embed="rId3"/>
          <a:srcRect/>
          <a:stretch>
            <a:fillRect/>
          </a:stretch>
        </p:blipFill>
        <p:spPr bwMode="auto">
          <a:xfrm>
            <a:off x="1524000" y="4085500"/>
            <a:ext cx="6019800" cy="277250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763000" cy="4524315"/>
          </a:xfrm>
          <a:prstGeom prst="rect">
            <a:avLst/>
          </a:prstGeom>
        </p:spPr>
        <p:txBody>
          <a:bodyPr wrap="square">
            <a:spAutoFit/>
          </a:bodyPr>
          <a:lstStyle/>
          <a:p>
            <a:pPr marL="342900" indent="-342900">
              <a:buAutoNum type="arabicPeriod" startAt="3"/>
            </a:pPr>
            <a:r>
              <a:rPr lang="en-US" b="1" dirty="0" smtClean="0"/>
              <a:t>Tree-structured directory –</a:t>
            </a:r>
            <a:r>
              <a:rPr lang="en-US" dirty="0" smtClean="0"/>
              <a:t/>
            </a:r>
            <a:br>
              <a:rPr lang="en-US" dirty="0" smtClean="0"/>
            </a:br>
            <a:r>
              <a:rPr lang="en-US" dirty="0" smtClean="0"/>
              <a:t>	Once we have seen a two-level directory as a tree of height 2, the natural generalization is to extend the directory structure to a tree of arbitrary height.</a:t>
            </a:r>
            <a:br>
              <a:rPr lang="en-US" dirty="0" smtClean="0"/>
            </a:br>
            <a:r>
              <a:rPr lang="en-US" dirty="0" smtClean="0"/>
              <a:t>This generalization allows the user to create there own subdirectories and to organize on their files accordingly. A tree structure is the most common directory structure. The tree has a root directory, and every file in the system have a unique path.</a:t>
            </a:r>
          </a:p>
          <a:p>
            <a:pPr fontAlgn="base"/>
            <a:r>
              <a:rPr lang="en-US" b="1" dirty="0" smtClean="0"/>
              <a:t>Advantages:</a:t>
            </a:r>
            <a:endParaRPr lang="en-US" dirty="0" smtClean="0"/>
          </a:p>
          <a:p>
            <a:pPr fontAlgn="base">
              <a:buFont typeface="Arial" pitchFamily="34" charset="0"/>
              <a:buChar char="•"/>
            </a:pPr>
            <a:r>
              <a:rPr lang="en-US" dirty="0" smtClean="0"/>
              <a:t>Very generalize, since full path name can be given.</a:t>
            </a:r>
          </a:p>
          <a:p>
            <a:pPr fontAlgn="base">
              <a:buFont typeface="Arial" pitchFamily="34" charset="0"/>
              <a:buChar char="•"/>
            </a:pPr>
            <a:r>
              <a:rPr lang="en-US" dirty="0" smtClean="0"/>
              <a:t>Very scalable, the probability of name collision is less.</a:t>
            </a:r>
          </a:p>
          <a:p>
            <a:pPr fontAlgn="base">
              <a:buFont typeface="Arial" pitchFamily="34" charset="0"/>
              <a:buChar char="•"/>
            </a:pPr>
            <a:r>
              <a:rPr lang="en-US" dirty="0" smtClean="0"/>
              <a:t>Searching becomes very easy, we can use both absolute path as well as relative.</a:t>
            </a:r>
          </a:p>
          <a:p>
            <a:pPr fontAlgn="base"/>
            <a:r>
              <a:rPr lang="en-US" b="1" dirty="0" smtClean="0"/>
              <a:t>Disadvantages:</a:t>
            </a:r>
            <a:endParaRPr lang="en-US" dirty="0" smtClean="0"/>
          </a:p>
          <a:p>
            <a:pPr fontAlgn="base">
              <a:buFont typeface="Arial" pitchFamily="34" charset="0"/>
              <a:buChar char="•"/>
            </a:pPr>
            <a:r>
              <a:rPr lang="en-US" dirty="0" smtClean="0"/>
              <a:t>Every file does not fit into the hierarchical model, files may be saved into multiple directories.</a:t>
            </a:r>
          </a:p>
          <a:p>
            <a:pPr fontAlgn="base">
              <a:buFont typeface="Arial" pitchFamily="34" charset="0"/>
              <a:buChar char="•"/>
            </a:pPr>
            <a:r>
              <a:rPr lang="en-US" dirty="0" smtClean="0"/>
              <a:t>We can not share files.</a:t>
            </a:r>
          </a:p>
          <a:p>
            <a:pPr fontAlgn="base">
              <a:buFont typeface="Arial" pitchFamily="34" charset="0"/>
              <a:buChar char="•"/>
            </a:pPr>
            <a:r>
              <a:rPr lang="en-US" dirty="0" smtClean="0"/>
              <a:t>It is inefficient, because accessing a file may go under multiple directories.</a:t>
            </a:r>
          </a:p>
          <a:p>
            <a:pPr marL="342900" indent="-342900"/>
            <a:endParaRPr lang="en-US" dirty="0"/>
          </a:p>
        </p:txBody>
      </p:sp>
      <p:pic>
        <p:nvPicPr>
          <p:cNvPr id="49154" name="Picture 2" descr="Tree Level Directory Structure"/>
          <p:cNvPicPr>
            <a:picLocks noChangeAspect="1" noChangeArrowheads="1"/>
          </p:cNvPicPr>
          <p:nvPr/>
        </p:nvPicPr>
        <p:blipFill>
          <a:blip r:embed="rId2"/>
          <a:srcRect/>
          <a:stretch>
            <a:fillRect/>
          </a:stretch>
        </p:blipFill>
        <p:spPr bwMode="auto">
          <a:xfrm>
            <a:off x="1752600" y="4419600"/>
            <a:ext cx="5791200" cy="2438401"/>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534400" cy="3416320"/>
          </a:xfrm>
          <a:prstGeom prst="rect">
            <a:avLst/>
          </a:prstGeom>
        </p:spPr>
        <p:txBody>
          <a:bodyPr wrap="square">
            <a:spAutoFit/>
          </a:bodyPr>
          <a:lstStyle/>
          <a:p>
            <a:pPr marL="342900" indent="-342900">
              <a:buAutoNum type="arabicPeriod" startAt="4"/>
            </a:pPr>
            <a:r>
              <a:rPr lang="en-US" b="1" dirty="0" smtClean="0"/>
              <a:t>Acyclic graph directory –</a:t>
            </a:r>
          </a:p>
          <a:p>
            <a:pPr marL="342900" indent="-342900"/>
            <a:r>
              <a:rPr lang="en-US" dirty="0" smtClean="0"/>
              <a:t>	An acyclic graph is a graph with no cycle and allows to share subdirectories and files. The same file or subdirectories may be in two different directories. It is a natural generalization of the tree-structured directory.</a:t>
            </a:r>
          </a:p>
          <a:p>
            <a:pPr marL="342900" indent="-342900"/>
            <a:r>
              <a:rPr lang="en-US" dirty="0" smtClean="0"/>
              <a:t>        It is used in the situation like when two programmers are working on a joint project and they need to access files. The associated files are stored in a subdirectory, separated them from other projects and files of other programmers since they are working on a joint project so they want to the subdirectories into there own directories. The common subdirectories should be shared. So here we use Acyclic directories.</a:t>
            </a:r>
          </a:p>
          <a:p>
            <a:pPr marL="342900" indent="-342900"/>
            <a:r>
              <a:rPr lang="en-US" dirty="0" smtClean="0"/>
              <a:t>        It is the point to note that shared file is not the same as copy file if any programmer makes some changes in the subdirectory it will reflect in both subdirectories.</a:t>
            </a:r>
            <a:endParaRPr lang="en-US" dirty="0"/>
          </a:p>
        </p:txBody>
      </p:sp>
      <p:pic>
        <p:nvPicPr>
          <p:cNvPr id="50178" name="Picture 2" descr="https://cdncontribute.geeksforgeeks.org/wp-content/uploads/222-4-1.png"/>
          <p:cNvPicPr>
            <a:picLocks noChangeAspect="1" noChangeArrowheads="1"/>
          </p:cNvPicPr>
          <p:nvPr/>
        </p:nvPicPr>
        <p:blipFill>
          <a:blip r:embed="rId2"/>
          <a:srcRect/>
          <a:stretch>
            <a:fillRect/>
          </a:stretch>
        </p:blipFill>
        <p:spPr bwMode="auto">
          <a:xfrm>
            <a:off x="2209800" y="3657600"/>
            <a:ext cx="4572000" cy="296779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12845"/>
            <a:ext cx="8610600" cy="2862322"/>
          </a:xfrm>
          <a:prstGeom prst="rect">
            <a:avLst/>
          </a:prstGeom>
        </p:spPr>
        <p:txBody>
          <a:bodyPr wrap="square">
            <a:spAutoFit/>
          </a:bodyPr>
          <a:lstStyle/>
          <a:p>
            <a:pPr>
              <a:buFont typeface="Wingdings" pitchFamily="2" charset="2"/>
              <a:buChar char="Ø"/>
            </a:pPr>
            <a:r>
              <a:rPr lang="en-US" b="1" dirty="0" smtClean="0"/>
              <a:t>  PROTECTION</a:t>
            </a:r>
          </a:p>
          <a:p>
            <a:pPr>
              <a:buFont typeface="Arial" pitchFamily="34" charset="0"/>
              <a:buChar char="•"/>
            </a:pPr>
            <a:r>
              <a:rPr lang="en-US" dirty="0" smtClean="0"/>
              <a:t>The processes in an operating system must be protected from one another's activities. To provide such protection, we can use various mechanisms to ensure that only processes that have gained proper authorization from the operating system can operate on the files, memory segments, CPU, and other resources of a system.</a:t>
            </a:r>
          </a:p>
          <a:p>
            <a:pPr>
              <a:buFont typeface="Arial" pitchFamily="34" charset="0"/>
              <a:buChar char="•"/>
            </a:pPr>
            <a:r>
              <a:rPr lang="en-US" dirty="0" smtClean="0"/>
              <a:t>Protection refers to a mechanism for controlling the access of programs, processes, or users to the resources defined by a computer system. This mechanism must provide a means for specifying the controls to be imposed, together with a means of enforcement. We distinguish between protection and security, which is a measure of confidence that the integrity of a system and its data will be preserved.</a:t>
            </a:r>
            <a:endParaRPr lang="en-US" dirty="0"/>
          </a:p>
        </p:txBody>
      </p:sp>
      <p:sp>
        <p:nvSpPr>
          <p:cNvPr id="3" name="Rectangle 2"/>
          <p:cNvSpPr/>
          <p:nvPr/>
        </p:nvSpPr>
        <p:spPr>
          <a:xfrm>
            <a:off x="1981200" y="3810000"/>
            <a:ext cx="4572000" cy="1200329"/>
          </a:xfrm>
          <a:prstGeom prst="rect">
            <a:avLst/>
          </a:prstGeom>
        </p:spPr>
        <p:txBody>
          <a:bodyPr>
            <a:spAutoFit/>
          </a:bodyPr>
          <a:lstStyle/>
          <a:p>
            <a:pPr>
              <a:buFont typeface="Arial" pitchFamily="34" charset="0"/>
              <a:buChar char="•"/>
            </a:pPr>
            <a:r>
              <a:rPr lang="en-US" dirty="0" smtClean="0"/>
              <a:t>Authentication</a:t>
            </a:r>
          </a:p>
          <a:p>
            <a:pPr>
              <a:buFont typeface="Arial" pitchFamily="34" charset="0"/>
              <a:buChar char="•"/>
            </a:pPr>
            <a:r>
              <a:rPr lang="en-US" dirty="0" smtClean="0"/>
              <a:t>One Time passwords</a:t>
            </a:r>
          </a:p>
          <a:p>
            <a:pPr>
              <a:buFont typeface="Arial" pitchFamily="34" charset="0"/>
              <a:buChar char="•"/>
            </a:pPr>
            <a:r>
              <a:rPr lang="en-US" dirty="0" smtClean="0"/>
              <a:t>Program Threats</a:t>
            </a:r>
          </a:p>
          <a:p>
            <a:pPr>
              <a:buFont typeface="Arial" pitchFamily="34" charset="0"/>
              <a:buChar char="•"/>
            </a:pPr>
            <a:r>
              <a:rPr lang="en-US" smtClean="0"/>
              <a:t>System Threats</a:t>
            </a:r>
            <a:endParaRPr 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0"/>
            <a:ext cx="3279488" cy="369332"/>
          </a:xfrm>
          <a:prstGeom prst="rect">
            <a:avLst/>
          </a:prstGeom>
        </p:spPr>
        <p:txBody>
          <a:bodyPr wrap="none">
            <a:spAutoFit/>
          </a:bodyPr>
          <a:lstStyle/>
          <a:p>
            <a:pPr>
              <a:buFont typeface="Wingdings" pitchFamily="2" charset="2"/>
              <a:buChar char="Ø"/>
            </a:pPr>
            <a:r>
              <a:rPr lang="en-US" b="1" dirty="0" smtClean="0"/>
              <a:t>Implementation of File System</a:t>
            </a:r>
            <a:endParaRPr lang="en-US" b="1" dirty="0"/>
          </a:p>
        </p:txBody>
      </p:sp>
      <p:pic>
        <p:nvPicPr>
          <p:cNvPr id="1026" name="Picture 2" descr="https://gcallah.github.io/OperatingSystems/graphics/FileSystemLayout.PNG"/>
          <p:cNvPicPr>
            <a:picLocks noChangeAspect="1" noChangeArrowheads="1"/>
          </p:cNvPicPr>
          <p:nvPr/>
        </p:nvPicPr>
        <p:blipFill>
          <a:blip r:embed="rId2"/>
          <a:srcRect/>
          <a:stretch>
            <a:fillRect/>
          </a:stretch>
        </p:blipFill>
        <p:spPr bwMode="auto">
          <a:xfrm>
            <a:off x="685800" y="228600"/>
            <a:ext cx="7000875" cy="2962276"/>
          </a:xfrm>
          <a:prstGeom prst="rect">
            <a:avLst/>
          </a:prstGeom>
          <a:noFill/>
        </p:spPr>
      </p:pic>
      <p:sp>
        <p:nvSpPr>
          <p:cNvPr id="4" name="Rectangle 3"/>
          <p:cNvSpPr/>
          <p:nvPr/>
        </p:nvSpPr>
        <p:spPr>
          <a:xfrm>
            <a:off x="381000" y="3276600"/>
            <a:ext cx="3191386" cy="369332"/>
          </a:xfrm>
          <a:prstGeom prst="rect">
            <a:avLst/>
          </a:prstGeom>
        </p:spPr>
        <p:txBody>
          <a:bodyPr wrap="none">
            <a:spAutoFit/>
          </a:bodyPr>
          <a:lstStyle/>
          <a:p>
            <a:r>
              <a:rPr lang="en-US" dirty="0" smtClean="0"/>
              <a:t>File Systems are stored on disks.</a:t>
            </a:r>
            <a:endParaRPr lang="en-US" dirty="0"/>
          </a:p>
        </p:txBody>
      </p:sp>
      <p:sp>
        <p:nvSpPr>
          <p:cNvPr id="5" name="Rectangle 4"/>
          <p:cNvSpPr/>
          <p:nvPr/>
        </p:nvSpPr>
        <p:spPr>
          <a:xfrm>
            <a:off x="304800" y="3581400"/>
            <a:ext cx="8686800" cy="2862322"/>
          </a:xfrm>
          <a:prstGeom prst="rect">
            <a:avLst/>
          </a:prstGeom>
        </p:spPr>
        <p:txBody>
          <a:bodyPr wrap="square">
            <a:spAutoFit/>
          </a:bodyPr>
          <a:lstStyle/>
          <a:p>
            <a:pPr>
              <a:buFont typeface="Arial" pitchFamily="34" charset="0"/>
              <a:buChar char="•"/>
            </a:pPr>
            <a:r>
              <a:rPr lang="en-US" b="1" dirty="0" smtClean="0"/>
              <a:t>MBR: </a:t>
            </a:r>
            <a:r>
              <a:rPr lang="en-US" dirty="0" smtClean="0"/>
              <a:t>Master Boot Record is used to boot the computer</a:t>
            </a:r>
          </a:p>
          <a:p>
            <a:pPr>
              <a:buFont typeface="Arial" pitchFamily="34" charset="0"/>
              <a:buChar char="•"/>
            </a:pPr>
            <a:r>
              <a:rPr lang="en-US" b="1" dirty="0" smtClean="0"/>
              <a:t>Partition Table: </a:t>
            </a:r>
            <a:r>
              <a:rPr lang="en-US" dirty="0" smtClean="0"/>
              <a:t>Partition table is present at the end of MBR. This table gives the starting and ending addresses of each partition.</a:t>
            </a:r>
          </a:p>
          <a:p>
            <a:pPr>
              <a:buFont typeface="Arial" pitchFamily="34" charset="0"/>
              <a:buChar char="•"/>
            </a:pPr>
            <a:r>
              <a:rPr lang="en-US" b="1" dirty="0" smtClean="0"/>
              <a:t>Boot Block: </a:t>
            </a:r>
            <a:r>
              <a:rPr lang="en-US" dirty="0" smtClean="0"/>
              <a:t>When the computer is booted, the BIOS reads in and executes the MBR. The first thing the MBR program does is locate the active partition, read in its first block, which is called the boot block, and execute it. The program in the boot block loads the operating system contained in that partition. Every partition contains a boot block at the beginning though it does not contain a bootable operating system.</a:t>
            </a:r>
          </a:p>
          <a:p>
            <a:pPr>
              <a:buFont typeface="Arial" pitchFamily="34" charset="0"/>
              <a:buChar char="•"/>
            </a:pPr>
            <a:r>
              <a:rPr lang="en-US" b="1" dirty="0" smtClean="0"/>
              <a:t>Super Block: </a:t>
            </a:r>
            <a:r>
              <a:rPr lang="en-US" dirty="0" smtClean="0"/>
              <a:t>It contains all the key parameters about the file system and is read into memory when the computer is booted or the file system is first touched.</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1477328"/>
          </a:xfrm>
          <a:prstGeom prst="rect">
            <a:avLst/>
          </a:prstGeom>
        </p:spPr>
        <p:txBody>
          <a:bodyPr wrap="square">
            <a:spAutoFit/>
          </a:bodyPr>
          <a:lstStyle/>
          <a:p>
            <a:pPr fontAlgn="base">
              <a:buFont typeface="Wingdings" pitchFamily="2" charset="2"/>
              <a:buChar char="Ø"/>
            </a:pPr>
            <a:r>
              <a:rPr lang="en-US" b="1" u="sng" dirty="0" smtClean="0"/>
              <a:t>Allocation Methods</a:t>
            </a:r>
            <a:endParaRPr lang="en-US" b="1" dirty="0" smtClean="0"/>
          </a:p>
          <a:p>
            <a:pPr fontAlgn="base"/>
            <a:r>
              <a:rPr lang="en-US" b="1" dirty="0" smtClean="0"/>
              <a:t> </a:t>
            </a:r>
            <a:r>
              <a:rPr lang="en-US" dirty="0" smtClean="0"/>
              <a:t>An allocation method refers to how disk blocks are allocated for files:</a:t>
            </a:r>
          </a:p>
          <a:p>
            <a:pPr lvl="2" fontAlgn="base"/>
            <a:r>
              <a:rPr lang="en-US" dirty="0" smtClean="0"/>
              <a:t> 1.    Contiguous allocation</a:t>
            </a:r>
          </a:p>
          <a:p>
            <a:pPr lvl="2" fontAlgn="base"/>
            <a:r>
              <a:rPr lang="en-US" dirty="0" smtClean="0"/>
              <a:t>2.    Linked allocation</a:t>
            </a:r>
          </a:p>
          <a:p>
            <a:pPr lvl="2" fontAlgn="base"/>
            <a:r>
              <a:rPr lang="en-US" dirty="0" smtClean="0"/>
              <a:t>3.    Indexed allocation</a:t>
            </a:r>
            <a:endParaRPr lang="en-US" dirty="0"/>
          </a:p>
        </p:txBody>
      </p:sp>
      <p:sp>
        <p:nvSpPr>
          <p:cNvPr id="3" name="Rectangle 2"/>
          <p:cNvSpPr/>
          <p:nvPr/>
        </p:nvSpPr>
        <p:spPr>
          <a:xfrm>
            <a:off x="228600" y="1828800"/>
            <a:ext cx="8686800" cy="4801314"/>
          </a:xfrm>
          <a:prstGeom prst="rect">
            <a:avLst/>
          </a:prstGeom>
        </p:spPr>
        <p:txBody>
          <a:bodyPr wrap="square">
            <a:spAutoFit/>
          </a:bodyPr>
          <a:lstStyle/>
          <a:p>
            <a:r>
              <a:rPr lang="en-US" dirty="0" smtClean="0"/>
              <a:t>1.    Contiguous allocation</a:t>
            </a:r>
          </a:p>
          <a:p>
            <a:pPr>
              <a:buFont typeface="Wingdings" pitchFamily="2" charset="2"/>
              <a:buChar char="§"/>
            </a:pPr>
            <a:r>
              <a:rPr lang="en-US" dirty="0" smtClean="0"/>
              <a:t>Each file occupies a set of contiguous blocks on the disk </a:t>
            </a:r>
          </a:p>
          <a:p>
            <a:r>
              <a:rPr lang="en-US" dirty="0" smtClean="0"/>
              <a:t>■ Simple – only starting location (block #) and length (number of blocks) are required ■ Random access </a:t>
            </a:r>
          </a:p>
          <a:p>
            <a:r>
              <a:rPr lang="en-US" dirty="0" smtClean="0"/>
              <a:t>■ Wasteful of space (dynamic storage-allocation problem) </a:t>
            </a:r>
          </a:p>
          <a:p>
            <a:r>
              <a:rPr lang="en-US" dirty="0" smtClean="0"/>
              <a:t>■ Files cannot grow</a:t>
            </a:r>
          </a:p>
          <a:p>
            <a:r>
              <a:rPr lang="en-US" dirty="0" smtClean="0"/>
              <a:t>Each file is stored as a contiguous run of disk blocks. </a:t>
            </a:r>
            <a:br>
              <a:rPr lang="en-US" dirty="0" smtClean="0"/>
            </a:br>
            <a:r>
              <a:rPr lang="en-US" b="1" dirty="0" smtClean="0"/>
              <a:t>Example</a:t>
            </a:r>
            <a:r>
              <a:rPr lang="en-US" dirty="0" smtClean="0"/>
              <a:t>: On a disk with 1KB blocks, a 50KB file would be allocated 50 consecutive blocks. With 2KB blocks it would be 25 consecutive blocks. </a:t>
            </a:r>
            <a:br>
              <a:rPr lang="en-US" dirty="0" smtClean="0"/>
            </a:br>
            <a:r>
              <a:rPr lang="en-US" dirty="0" smtClean="0"/>
              <a:t>Each file begins at the start of a new block, so that if file A is occupying 3½ blocks, some space is wasted at the end of the last block.</a:t>
            </a:r>
            <a:br>
              <a:rPr lang="en-US" dirty="0" smtClean="0"/>
            </a:br>
            <a:r>
              <a:rPr lang="en-US" b="1" dirty="0" smtClean="0"/>
              <a:t>Advantages: </a:t>
            </a:r>
          </a:p>
          <a:p>
            <a:pPr>
              <a:buFont typeface="Arial" pitchFamily="34" charset="0"/>
              <a:buChar char="•"/>
            </a:pPr>
            <a:r>
              <a:rPr lang="en-US" dirty="0" smtClean="0"/>
              <a:t>Simple to implement. </a:t>
            </a:r>
          </a:p>
          <a:p>
            <a:pPr>
              <a:buFont typeface="Arial" pitchFamily="34" charset="0"/>
              <a:buChar char="•"/>
            </a:pPr>
            <a:r>
              <a:rPr lang="en-US" dirty="0" smtClean="0"/>
              <a:t>The read performance is excellent because the entire file can be read from the disk in a single operation. </a:t>
            </a:r>
            <a:br>
              <a:rPr lang="en-US" dirty="0" smtClean="0"/>
            </a:br>
            <a:r>
              <a:rPr lang="en-US" b="1" dirty="0" smtClean="0"/>
              <a:t>Drawbacks:</a:t>
            </a:r>
            <a:r>
              <a:rPr lang="en-US" dirty="0" smtClean="0"/>
              <a:t> </a:t>
            </a:r>
          </a:p>
          <a:p>
            <a:pPr>
              <a:buFont typeface="Arial" pitchFamily="34" charset="0"/>
              <a:buChar char="•"/>
            </a:pPr>
            <a:r>
              <a:rPr lang="en-US" dirty="0" smtClean="0"/>
              <a:t>Over the course of time the disk becomes </a:t>
            </a:r>
            <a:r>
              <a:rPr lang="en-US" b="1" dirty="0" smtClean="0"/>
              <a:t>fragmented</a:t>
            </a:r>
            <a:r>
              <a:rPr lang="en-US" dirty="0" smtClean="0"/>
              <a:t>.</a:t>
            </a:r>
            <a:endParaRPr lang="en-US"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linked"/>
          <p:cNvPicPr>
            <a:picLocks noChangeAspect="1" noChangeArrowheads="1"/>
          </p:cNvPicPr>
          <p:nvPr/>
        </p:nvPicPr>
        <p:blipFill>
          <a:blip r:embed="rId2"/>
          <a:srcRect/>
          <a:stretch>
            <a:fillRect/>
          </a:stretch>
        </p:blipFill>
        <p:spPr bwMode="auto">
          <a:xfrm>
            <a:off x="5178779" y="2362200"/>
            <a:ext cx="3965221" cy="3048000"/>
          </a:xfrm>
          <a:prstGeom prst="rect">
            <a:avLst/>
          </a:prstGeom>
          <a:noFill/>
        </p:spPr>
      </p:pic>
      <p:sp>
        <p:nvSpPr>
          <p:cNvPr id="2" name="Rectangle 1"/>
          <p:cNvSpPr/>
          <p:nvPr/>
        </p:nvSpPr>
        <p:spPr>
          <a:xfrm>
            <a:off x="228600" y="0"/>
            <a:ext cx="8610600" cy="2862322"/>
          </a:xfrm>
          <a:prstGeom prst="rect">
            <a:avLst/>
          </a:prstGeom>
        </p:spPr>
        <p:txBody>
          <a:bodyPr wrap="square">
            <a:spAutoFit/>
          </a:bodyPr>
          <a:lstStyle/>
          <a:p>
            <a:pPr marL="342900" indent="-342900">
              <a:buFont typeface="+mj-lt"/>
              <a:buAutoNum type="arabicPeriod" startAt="2"/>
            </a:pPr>
            <a:r>
              <a:rPr lang="en-US" b="1" dirty="0" smtClean="0"/>
              <a:t>Linked List Allocation: </a:t>
            </a:r>
            <a:r>
              <a:rPr lang="en-US" dirty="0" smtClean="0"/>
              <a:t/>
            </a:r>
            <a:br>
              <a:rPr lang="en-US" dirty="0" smtClean="0"/>
            </a:br>
            <a:r>
              <a:rPr lang="en-US" dirty="0" smtClean="0"/>
              <a:t>The second method for storing files is to keep each one as a linked list of disk blocks. The first word of each block is used as a pointer to the next one. The rest of the block is for data. Unlike Contiguous allocation no space is lost in disk fragmentation. </a:t>
            </a:r>
          </a:p>
          <a:p>
            <a:pPr marL="342900" indent="-342900" algn="just"/>
            <a:r>
              <a:rPr lang="en-US" dirty="0" smtClean="0"/>
              <a:t>	Simple – need only starting address.</a:t>
            </a:r>
          </a:p>
          <a:p>
            <a:pPr marL="342900" indent="-342900" algn="just"/>
            <a:r>
              <a:rPr lang="en-US" dirty="0" smtClean="0"/>
              <a:t>	In this scheme, each file is a linked list of disk blocks which</a:t>
            </a:r>
            <a:r>
              <a:rPr lang="en-US" b="1" dirty="0" smtClean="0"/>
              <a:t> need not be </a:t>
            </a:r>
            <a:r>
              <a:rPr lang="en-US" dirty="0" smtClean="0"/>
              <a:t>contiguous. The disk blocks can be scattered anywhere on the disk.</a:t>
            </a:r>
            <a:br>
              <a:rPr lang="en-US" dirty="0" smtClean="0"/>
            </a:br>
            <a:r>
              <a:rPr lang="en-US" dirty="0" smtClean="0"/>
              <a:t>The directory entry contains a pointer to the starting and the ending file block. Each block contains a pointer to the next block occupied by the file.</a:t>
            </a:r>
            <a:endParaRPr lang="en-US" b="1" dirty="0" smtClean="0"/>
          </a:p>
          <a:p>
            <a:pPr marL="800100" lvl="1" indent="-342900" algn="just"/>
            <a:r>
              <a:rPr lang="en-US" dirty="0" smtClean="0"/>
              <a:t> </a:t>
            </a:r>
            <a:endParaRPr lang="en-US" dirty="0"/>
          </a:p>
        </p:txBody>
      </p:sp>
      <p:sp>
        <p:nvSpPr>
          <p:cNvPr id="4" name="Rectangle 3"/>
          <p:cNvSpPr/>
          <p:nvPr/>
        </p:nvSpPr>
        <p:spPr>
          <a:xfrm>
            <a:off x="228600" y="2667000"/>
            <a:ext cx="4876800" cy="2031325"/>
          </a:xfrm>
          <a:prstGeom prst="rect">
            <a:avLst/>
          </a:prstGeom>
        </p:spPr>
        <p:txBody>
          <a:bodyPr wrap="square">
            <a:spAutoFit/>
          </a:bodyPr>
          <a:lstStyle/>
          <a:p>
            <a:pPr fontAlgn="base"/>
            <a:r>
              <a:rPr lang="en-US" b="1" dirty="0" smtClean="0"/>
              <a:t>Advantages:</a:t>
            </a:r>
            <a:endParaRPr lang="en-US" dirty="0" smtClean="0"/>
          </a:p>
          <a:p>
            <a:pPr fontAlgn="base">
              <a:buFont typeface="Arial" pitchFamily="34" charset="0"/>
              <a:buChar char="•"/>
            </a:pPr>
            <a:r>
              <a:rPr lang="en-US" dirty="0" smtClean="0"/>
              <a:t>This is very flexible in terms of file size. File size can be increased easily since the system does not have to look for a contiguous chunk of memory.</a:t>
            </a:r>
          </a:p>
          <a:p>
            <a:pPr fontAlgn="base">
              <a:buFont typeface="Arial" pitchFamily="34" charset="0"/>
              <a:buChar char="•"/>
            </a:pPr>
            <a:r>
              <a:rPr lang="en-US" dirty="0" smtClean="0"/>
              <a:t>This method does not suffer from external fragmentation. This makes it relatively better in terms of memory utilization.</a:t>
            </a:r>
          </a:p>
        </p:txBody>
      </p:sp>
      <p:sp>
        <p:nvSpPr>
          <p:cNvPr id="5" name="Rectangle 4"/>
          <p:cNvSpPr/>
          <p:nvPr/>
        </p:nvSpPr>
        <p:spPr>
          <a:xfrm>
            <a:off x="381000" y="4953000"/>
            <a:ext cx="8763000" cy="2031325"/>
          </a:xfrm>
          <a:prstGeom prst="rect">
            <a:avLst/>
          </a:prstGeom>
        </p:spPr>
        <p:txBody>
          <a:bodyPr wrap="square">
            <a:spAutoFit/>
          </a:bodyPr>
          <a:lstStyle/>
          <a:p>
            <a:pPr fontAlgn="base"/>
            <a:r>
              <a:rPr lang="en-US" b="1" dirty="0" smtClean="0"/>
              <a:t>Disadvantages:</a:t>
            </a:r>
            <a:endParaRPr lang="en-US" dirty="0" smtClean="0"/>
          </a:p>
          <a:p>
            <a:pPr fontAlgn="base"/>
            <a:r>
              <a:rPr lang="en-US" dirty="0" smtClean="0"/>
              <a:t>Because the file blocks are distributed randomly on the disk, a large number of seeks are needed to access every block individually. This makes linked allocation slower.</a:t>
            </a:r>
          </a:p>
          <a:p>
            <a:pPr fontAlgn="base"/>
            <a:r>
              <a:rPr lang="en-US" dirty="0" smtClean="0"/>
              <a:t>It does not support random or direct access. We can not directly access the blocks of a file. A block k of a file can be accessed by traversing k blocks sequentially (sequential access ) from the starting block of the file via block pointers.</a:t>
            </a:r>
          </a:p>
          <a:p>
            <a:pPr fontAlgn="base"/>
            <a:r>
              <a:rPr lang="en-US" dirty="0" smtClean="0"/>
              <a:t>Pointers required in the linked allocation incur some extra overhead.</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8382000" cy="1477328"/>
          </a:xfrm>
          <a:prstGeom prst="rect">
            <a:avLst/>
          </a:prstGeom>
        </p:spPr>
        <p:txBody>
          <a:bodyPr wrap="square">
            <a:spAutoFit/>
          </a:bodyPr>
          <a:lstStyle/>
          <a:p>
            <a:pPr fontAlgn="base"/>
            <a:r>
              <a:rPr lang="en-US" b="1" dirty="0" smtClean="0"/>
              <a:t>3. Indexed Allocation</a:t>
            </a:r>
            <a:endParaRPr lang="en-US" dirty="0" smtClean="0"/>
          </a:p>
          <a:p>
            <a:pPr fontAlgn="base"/>
            <a:r>
              <a:rPr lang="en-US" dirty="0" smtClean="0"/>
              <a:t>In this scheme, a special block known as the </a:t>
            </a:r>
            <a:r>
              <a:rPr lang="en-US" b="1" dirty="0" smtClean="0"/>
              <a:t>Index block</a:t>
            </a:r>
            <a:r>
              <a:rPr lang="en-US" dirty="0" smtClean="0"/>
              <a:t> contains the pointers to all the blocks occupied by a file. Each file has its own index block. The </a:t>
            </a:r>
            <a:r>
              <a:rPr lang="en-US" dirty="0" err="1" smtClean="0"/>
              <a:t>ith</a:t>
            </a:r>
            <a:r>
              <a:rPr lang="en-US" dirty="0" smtClean="0"/>
              <a:t> entry in the index block contains the disk address of the </a:t>
            </a:r>
            <a:r>
              <a:rPr lang="en-US" dirty="0" err="1" smtClean="0"/>
              <a:t>ith</a:t>
            </a:r>
            <a:r>
              <a:rPr lang="en-US" dirty="0" smtClean="0"/>
              <a:t> file block. The directory entry contains the address of the index block as shown in the image:</a:t>
            </a:r>
            <a:endParaRPr lang="en-US" dirty="0"/>
          </a:p>
        </p:txBody>
      </p:sp>
      <p:pic>
        <p:nvPicPr>
          <p:cNvPr id="54274" name="Picture 2" descr="https://cdncontribute.geeksforgeeks.org/wp-content/uploads/indexedAllocation.jpg"/>
          <p:cNvPicPr>
            <a:picLocks noChangeAspect="1" noChangeArrowheads="1"/>
          </p:cNvPicPr>
          <p:nvPr/>
        </p:nvPicPr>
        <p:blipFill>
          <a:blip r:embed="rId2"/>
          <a:srcRect/>
          <a:stretch>
            <a:fillRect/>
          </a:stretch>
        </p:blipFill>
        <p:spPr bwMode="auto">
          <a:xfrm>
            <a:off x="4881387" y="2438400"/>
            <a:ext cx="4262613" cy="3276600"/>
          </a:xfrm>
          <a:prstGeom prst="rect">
            <a:avLst/>
          </a:prstGeom>
          <a:noFill/>
        </p:spPr>
      </p:pic>
      <p:sp>
        <p:nvSpPr>
          <p:cNvPr id="4" name="Rectangle 3"/>
          <p:cNvSpPr/>
          <p:nvPr/>
        </p:nvSpPr>
        <p:spPr>
          <a:xfrm>
            <a:off x="304800" y="1752600"/>
            <a:ext cx="4572000" cy="4247317"/>
          </a:xfrm>
          <a:prstGeom prst="rect">
            <a:avLst/>
          </a:prstGeom>
        </p:spPr>
        <p:txBody>
          <a:bodyPr>
            <a:spAutoFit/>
          </a:bodyPr>
          <a:lstStyle/>
          <a:p>
            <a:pPr fontAlgn="base"/>
            <a:r>
              <a:rPr lang="en-US" b="1" dirty="0" smtClean="0"/>
              <a:t>Advantages:</a:t>
            </a:r>
            <a:endParaRPr lang="en-US" dirty="0" smtClean="0"/>
          </a:p>
          <a:p>
            <a:pPr fontAlgn="base">
              <a:buFont typeface="Arial" pitchFamily="34" charset="0"/>
              <a:buChar char="•"/>
            </a:pPr>
            <a:r>
              <a:rPr lang="en-US" dirty="0" smtClean="0"/>
              <a:t>This supports direct access to the blocks occupied by the file and therefore provides fast access to the file blocks.</a:t>
            </a:r>
          </a:p>
          <a:p>
            <a:pPr fontAlgn="base">
              <a:buFont typeface="Arial" pitchFamily="34" charset="0"/>
              <a:buChar char="•"/>
            </a:pPr>
            <a:r>
              <a:rPr lang="en-US" dirty="0" smtClean="0"/>
              <a:t>It overcomes the problem of external fragmentation.</a:t>
            </a:r>
          </a:p>
          <a:p>
            <a:pPr fontAlgn="base"/>
            <a:r>
              <a:rPr lang="en-US" b="1" dirty="0" smtClean="0"/>
              <a:t>Disadvantages:</a:t>
            </a:r>
            <a:endParaRPr lang="en-US" dirty="0" smtClean="0"/>
          </a:p>
          <a:p>
            <a:pPr fontAlgn="base">
              <a:buFont typeface="Arial" pitchFamily="34" charset="0"/>
              <a:buChar char="•"/>
            </a:pPr>
            <a:r>
              <a:rPr lang="en-US" dirty="0" smtClean="0"/>
              <a:t>The pointer overhead for indexed allocation is greater than linked allocation.</a:t>
            </a:r>
          </a:p>
          <a:p>
            <a:pPr fontAlgn="base">
              <a:buFont typeface="Arial" pitchFamily="34" charset="0"/>
              <a:buChar char="•"/>
            </a:pPr>
            <a:r>
              <a:rPr lang="en-US" dirty="0" smtClean="0"/>
              <a:t>For very small files, say files that expand only 2-3 blocks, the indexed allocation would keep one entire block (index block) for the pointers which is inefficient in terms of memory utilization. However, in linked allocation we lose the space of only 1 pointer per block.</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534400" cy="5632311"/>
          </a:xfrm>
          <a:prstGeom prst="rect">
            <a:avLst/>
          </a:prstGeom>
        </p:spPr>
        <p:txBody>
          <a:bodyPr wrap="square">
            <a:spAutoFit/>
          </a:bodyPr>
          <a:lstStyle/>
          <a:p>
            <a:pPr fontAlgn="base">
              <a:buFont typeface="Arial" pitchFamily="34" charset="0"/>
              <a:buChar char="•"/>
            </a:pPr>
            <a:r>
              <a:rPr lang="en-US" dirty="0" smtClean="0"/>
              <a:t>   Compile </a:t>
            </a:r>
            <a:r>
              <a:rPr lang="en-US" dirty="0"/>
              <a:t>Time</a:t>
            </a:r>
          </a:p>
          <a:p>
            <a:pPr fontAlgn="base"/>
            <a:r>
              <a:rPr lang="en-US" dirty="0"/>
              <a:t>The first type of address binding is compile time address binding. This allocates a space in memory to the machine code of a computer when the program is compiled to an executable binary file. The address binding allocates a logical address to the starting point of the segment in memory where the object code is stored. The memory allocation is long term and can be altered only by recompiling the program.</a:t>
            </a:r>
          </a:p>
          <a:p>
            <a:pPr fontAlgn="base">
              <a:buFont typeface="Arial" pitchFamily="34" charset="0"/>
              <a:buChar char="•"/>
            </a:pPr>
            <a:r>
              <a:rPr lang="en-US" dirty="0" smtClean="0"/>
              <a:t>  Load </a:t>
            </a:r>
            <a:r>
              <a:rPr lang="en-US" dirty="0"/>
              <a:t>Time</a:t>
            </a:r>
          </a:p>
          <a:p>
            <a:pPr fontAlgn="base"/>
            <a:r>
              <a:rPr lang="en-US" dirty="0"/>
              <a:t>If memory allocation is designated at the time the program is allocated, then no program can ever transfer from one computer to another in its compiled state. This is because the executable code will contain memory allocations that may already be in use by other programs on the new computer. In this instance, the program's logical addresses are not bound to physical addresses until the program is invoked and loaded into memory</a:t>
            </a:r>
            <a:r>
              <a:rPr lang="en-US" dirty="0" smtClean="0"/>
              <a:t>.</a:t>
            </a:r>
          </a:p>
          <a:p>
            <a:pPr fontAlgn="base">
              <a:buFont typeface="Arial" pitchFamily="34" charset="0"/>
              <a:buChar char="•"/>
            </a:pPr>
            <a:r>
              <a:rPr lang="en-US" dirty="0" smtClean="0"/>
              <a:t>   Execution </a:t>
            </a:r>
            <a:r>
              <a:rPr lang="en-US" dirty="0"/>
              <a:t>Time</a:t>
            </a:r>
          </a:p>
          <a:p>
            <a:pPr fontAlgn="base"/>
            <a:r>
              <a:rPr lang="en-US" dirty="0"/>
              <a:t>Execution time address binding usually applies only to variables in programs and is the most common form of binding for scripts, which don't get compiled. In this scenario, the program requests memory space for a variable in a program the first time that variable is encountered during the processing of instructions in the script. The memory will allocate space to that variable until the program sequence ends, or unless a specific instruction within the script releases the memory address bound to a variable.</a:t>
            </a:r>
          </a:p>
          <a:p>
            <a:pPr fontAlgn="base"/>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5179874"/>
            <a:ext cx="8839200" cy="1754326"/>
          </a:xfrm>
          <a:prstGeom prst="rect">
            <a:avLst/>
          </a:prstGeom>
        </p:spPr>
        <p:txBody>
          <a:bodyPr wrap="square">
            <a:spAutoFit/>
          </a:bodyPr>
          <a:lstStyle/>
          <a:p>
            <a:r>
              <a:rPr lang="en-US" b="1" dirty="0" smtClean="0"/>
              <a:t>Advantages:</a:t>
            </a:r>
            <a:endParaRPr lang="en-US" dirty="0" smtClean="0"/>
          </a:p>
          <a:p>
            <a:r>
              <a:rPr lang="en-US" dirty="0" smtClean="0"/>
              <a:t>This technique is relatively simple.</a:t>
            </a:r>
          </a:p>
          <a:p>
            <a:r>
              <a:rPr lang="en-US" dirty="0" smtClean="0"/>
              <a:t>This technique is very efficient to find the free space on the disk.</a:t>
            </a:r>
          </a:p>
          <a:p>
            <a:r>
              <a:rPr lang="en-US" b="1" dirty="0" smtClean="0"/>
              <a:t>Disadvantages:</a:t>
            </a:r>
            <a:endParaRPr lang="en-US" dirty="0" smtClean="0"/>
          </a:p>
          <a:p>
            <a:r>
              <a:rPr lang="en-US" dirty="0" smtClean="0"/>
              <a:t>This technique requires a special hardware support to find the first 1 in a word it is not 0.</a:t>
            </a:r>
          </a:p>
          <a:p>
            <a:r>
              <a:rPr lang="en-US" dirty="0" smtClean="0"/>
              <a:t>This technique is not useful for the larger disks.</a:t>
            </a:r>
            <a:endParaRPr lang="en-US" dirty="0"/>
          </a:p>
        </p:txBody>
      </p:sp>
      <p:sp>
        <p:nvSpPr>
          <p:cNvPr id="2" name="Rectangle 1"/>
          <p:cNvSpPr/>
          <p:nvPr/>
        </p:nvSpPr>
        <p:spPr>
          <a:xfrm>
            <a:off x="3124200" y="0"/>
            <a:ext cx="2590800" cy="369332"/>
          </a:xfrm>
          <a:prstGeom prst="rect">
            <a:avLst/>
          </a:prstGeom>
        </p:spPr>
        <p:txBody>
          <a:bodyPr wrap="square">
            <a:spAutoFit/>
          </a:bodyPr>
          <a:lstStyle/>
          <a:p>
            <a:r>
              <a:rPr lang="en-US" b="1" dirty="0" smtClean="0"/>
              <a:t>Free space Management</a:t>
            </a:r>
            <a:endParaRPr lang="en-US" b="1" dirty="0"/>
          </a:p>
        </p:txBody>
      </p:sp>
      <p:sp>
        <p:nvSpPr>
          <p:cNvPr id="3" name="Rectangle 2"/>
          <p:cNvSpPr/>
          <p:nvPr/>
        </p:nvSpPr>
        <p:spPr>
          <a:xfrm>
            <a:off x="228600" y="381000"/>
            <a:ext cx="8686800" cy="2031325"/>
          </a:xfrm>
          <a:prstGeom prst="rect">
            <a:avLst/>
          </a:prstGeom>
        </p:spPr>
        <p:txBody>
          <a:bodyPr wrap="square">
            <a:spAutoFit/>
          </a:bodyPr>
          <a:lstStyle/>
          <a:p>
            <a:pPr algn="just"/>
            <a:r>
              <a:rPr lang="en-US" dirty="0" smtClean="0"/>
              <a:t>	The free space list contains all the records of the free space disk block. Thee free blocks are those which are not allocated to other file or directory. When we create a file we first search for the free space in the memory and then check in the free space list for the required amount of space that we require for our file. if the free space is available then allocate this space to the new file. After that, the allocating space is deleted from the free space list. Whenever we delete a file then its free memory space is added to the free space list.</a:t>
            </a:r>
            <a:endParaRPr lang="en-US" dirty="0"/>
          </a:p>
        </p:txBody>
      </p:sp>
      <p:sp>
        <p:nvSpPr>
          <p:cNvPr id="4" name="Rectangle 3"/>
          <p:cNvSpPr/>
          <p:nvPr/>
        </p:nvSpPr>
        <p:spPr>
          <a:xfrm>
            <a:off x="685800" y="2057400"/>
            <a:ext cx="8229600" cy="369332"/>
          </a:xfrm>
          <a:prstGeom prst="rect">
            <a:avLst/>
          </a:prstGeom>
        </p:spPr>
        <p:txBody>
          <a:bodyPr wrap="square">
            <a:spAutoFit/>
          </a:bodyPr>
          <a:lstStyle/>
          <a:p>
            <a:r>
              <a:rPr lang="en-US" dirty="0" smtClean="0"/>
              <a:t>There are some methods or techniques to implement a free space list</a:t>
            </a:r>
            <a:endParaRPr lang="en-US" dirty="0"/>
          </a:p>
        </p:txBody>
      </p:sp>
      <p:sp>
        <p:nvSpPr>
          <p:cNvPr id="5" name="Rectangle 4"/>
          <p:cNvSpPr/>
          <p:nvPr/>
        </p:nvSpPr>
        <p:spPr>
          <a:xfrm>
            <a:off x="2819400" y="2362200"/>
            <a:ext cx="4572000" cy="1200329"/>
          </a:xfrm>
          <a:prstGeom prst="rect">
            <a:avLst/>
          </a:prstGeom>
        </p:spPr>
        <p:txBody>
          <a:bodyPr>
            <a:spAutoFit/>
          </a:bodyPr>
          <a:lstStyle/>
          <a:p>
            <a:pPr marL="342900" indent="-342900">
              <a:buFont typeface="+mj-lt"/>
              <a:buAutoNum type="arabicPeriod"/>
            </a:pPr>
            <a:r>
              <a:rPr lang="en-US" dirty="0" smtClean="0"/>
              <a:t>Bitmap</a:t>
            </a:r>
          </a:p>
          <a:p>
            <a:pPr marL="342900" indent="-342900">
              <a:buFont typeface="+mj-lt"/>
              <a:buAutoNum type="arabicPeriod"/>
            </a:pPr>
            <a:r>
              <a:rPr lang="en-US" dirty="0" smtClean="0"/>
              <a:t>Linked list</a:t>
            </a:r>
          </a:p>
          <a:p>
            <a:pPr marL="342900" indent="-342900">
              <a:buFont typeface="+mj-lt"/>
              <a:buAutoNum type="arabicPeriod"/>
            </a:pPr>
            <a:r>
              <a:rPr lang="en-US" dirty="0" smtClean="0"/>
              <a:t>Grouping</a:t>
            </a:r>
          </a:p>
          <a:p>
            <a:pPr marL="342900" indent="-342900">
              <a:buFont typeface="+mj-lt"/>
              <a:buAutoNum type="arabicPeriod"/>
            </a:pPr>
            <a:r>
              <a:rPr lang="en-US" dirty="0" smtClean="0"/>
              <a:t>Counting</a:t>
            </a:r>
            <a:endParaRPr lang="en-US" dirty="0"/>
          </a:p>
        </p:txBody>
      </p:sp>
      <p:sp>
        <p:nvSpPr>
          <p:cNvPr id="6" name="Rectangle 5"/>
          <p:cNvSpPr/>
          <p:nvPr/>
        </p:nvSpPr>
        <p:spPr>
          <a:xfrm>
            <a:off x="228600" y="3200400"/>
            <a:ext cx="8610600" cy="2031325"/>
          </a:xfrm>
          <a:prstGeom prst="rect">
            <a:avLst/>
          </a:prstGeom>
        </p:spPr>
        <p:txBody>
          <a:bodyPr wrap="square">
            <a:spAutoFit/>
          </a:bodyPr>
          <a:lstStyle/>
          <a:p>
            <a:r>
              <a:rPr lang="en-US" b="1" dirty="0" smtClean="0"/>
              <a:t>1. Bitmap</a:t>
            </a:r>
          </a:p>
          <a:p>
            <a:pPr algn="just"/>
            <a:r>
              <a:rPr lang="en-US" dirty="0" smtClean="0"/>
              <a:t>	This technique is used to implement the free space management. When the free space is implemented as the bitmap or bit vector then each block of the disk is represented by a bit. When the block is free its bit is set to 1 and when the block is allocated the bit is set to 0. The main advantage of the bitmap is it is relatively simple and efficient in finding the first free block and also the consecutive free block in the disk. Many computers provide the bit manipulation instruction which is used by the users.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0"/>
            <a:ext cx="1460272" cy="369332"/>
          </a:xfrm>
          <a:prstGeom prst="rect">
            <a:avLst/>
          </a:prstGeom>
        </p:spPr>
        <p:txBody>
          <a:bodyPr wrap="none">
            <a:spAutoFit/>
          </a:bodyPr>
          <a:lstStyle/>
          <a:p>
            <a:pPr marL="342900" indent="-342900">
              <a:buFont typeface="+mj-lt"/>
              <a:buAutoNum type="arabicPeriod" startAt="2"/>
            </a:pPr>
            <a:r>
              <a:rPr lang="en-US" dirty="0" smtClean="0"/>
              <a:t>Linked list</a:t>
            </a:r>
          </a:p>
        </p:txBody>
      </p:sp>
      <p:sp>
        <p:nvSpPr>
          <p:cNvPr id="3" name="Rectangle 2"/>
          <p:cNvSpPr/>
          <p:nvPr/>
        </p:nvSpPr>
        <p:spPr>
          <a:xfrm>
            <a:off x="381000" y="533400"/>
            <a:ext cx="8153400" cy="923330"/>
          </a:xfrm>
          <a:prstGeom prst="rect">
            <a:avLst/>
          </a:prstGeom>
        </p:spPr>
        <p:txBody>
          <a:bodyPr wrap="square">
            <a:spAutoFit/>
          </a:bodyPr>
          <a:lstStyle/>
          <a:p>
            <a:r>
              <a:rPr lang="en-US" dirty="0" smtClean="0"/>
              <a:t> the free disk blocks are linked together i.e. a free block contains a pointer to the next free block. The block number of the very first disk block is stored at a separate location on disk and is also cached in memory.</a:t>
            </a:r>
            <a:endParaRPr lang="en-US" dirty="0"/>
          </a:p>
        </p:txBody>
      </p:sp>
      <p:sp>
        <p:nvSpPr>
          <p:cNvPr id="4" name="Rectangle 3"/>
          <p:cNvSpPr/>
          <p:nvPr/>
        </p:nvSpPr>
        <p:spPr>
          <a:xfrm>
            <a:off x="457200" y="1524000"/>
            <a:ext cx="7772400" cy="3970318"/>
          </a:xfrm>
          <a:prstGeom prst="rect">
            <a:avLst/>
          </a:prstGeom>
        </p:spPr>
        <p:txBody>
          <a:bodyPr wrap="square">
            <a:spAutoFit/>
          </a:bodyPr>
          <a:lstStyle/>
          <a:p>
            <a:pPr marL="342900" indent="-342900" fontAlgn="base">
              <a:buFont typeface="+mj-lt"/>
              <a:buAutoNum type="arabicPeriod" startAt="3"/>
            </a:pPr>
            <a:r>
              <a:rPr lang="en-US" dirty="0" smtClean="0"/>
              <a:t>Grouping –</a:t>
            </a:r>
            <a:br>
              <a:rPr lang="en-US" dirty="0" smtClean="0"/>
            </a:br>
            <a:r>
              <a:rPr lang="en-US" dirty="0" smtClean="0"/>
              <a:t>This approach stores the address of the free blocks in the first free block. The first free block stores the address of some, say n free blocks. Out of these n blocks, the first n-1 blocks are actually free and the last block contains the address of next free n blocks.</a:t>
            </a:r>
            <a:br>
              <a:rPr lang="en-US" dirty="0" smtClean="0"/>
            </a:br>
            <a:r>
              <a:rPr lang="en-US" dirty="0" smtClean="0"/>
              <a:t>An </a:t>
            </a:r>
            <a:r>
              <a:rPr lang="en-US" b="1" dirty="0" smtClean="0"/>
              <a:t>advantage</a:t>
            </a:r>
            <a:r>
              <a:rPr lang="en-US" dirty="0" smtClean="0"/>
              <a:t> of this approach is that the addresses of a group of free disk blocks can be found easily</a:t>
            </a:r>
            <a:r>
              <a:rPr lang="en-US" dirty="0" smtClean="0"/>
              <a:t>.</a:t>
            </a:r>
          </a:p>
          <a:p>
            <a:pPr marL="342900" indent="-342900" fontAlgn="base"/>
            <a:endParaRPr lang="en-US" dirty="0" smtClean="0"/>
          </a:p>
          <a:p>
            <a:pPr marL="342900" indent="-342900" fontAlgn="base">
              <a:buFont typeface="+mj-lt"/>
              <a:buAutoNum type="arabicPeriod" startAt="4"/>
            </a:pPr>
            <a:r>
              <a:rPr lang="en-US" dirty="0" smtClean="0"/>
              <a:t>Counting –</a:t>
            </a:r>
            <a:br>
              <a:rPr lang="en-US" dirty="0" smtClean="0"/>
            </a:br>
            <a:r>
              <a:rPr lang="en-US" dirty="0" smtClean="0"/>
              <a:t>This approach stores the address of the first free disk block and a number n of free contiguous disk blocks that follow the first block.</a:t>
            </a:r>
            <a:br>
              <a:rPr lang="en-US" dirty="0" smtClean="0"/>
            </a:br>
            <a:r>
              <a:rPr lang="en-US" dirty="0" smtClean="0"/>
              <a:t>Every entry in the list would contain:</a:t>
            </a:r>
          </a:p>
          <a:p>
            <a:pPr lvl="1" fontAlgn="base"/>
            <a:r>
              <a:rPr lang="en-US" dirty="0" smtClean="0"/>
              <a:t>Address of first free disk block</a:t>
            </a:r>
          </a:p>
          <a:p>
            <a:pPr lvl="1" fontAlgn="base"/>
            <a:r>
              <a:rPr lang="en-US" dirty="0" smtClean="0"/>
              <a:t>A number </a:t>
            </a:r>
            <a:r>
              <a:rPr lang="en-US" dirty="0" smtClean="0"/>
              <a:t>n.</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362200"/>
            <a:ext cx="8229600" cy="3693319"/>
          </a:xfrm>
          <a:prstGeom prst="rect">
            <a:avLst/>
          </a:prstGeom>
        </p:spPr>
        <p:txBody>
          <a:bodyPr wrap="square">
            <a:spAutoFit/>
          </a:bodyPr>
          <a:lstStyle/>
          <a:p>
            <a:r>
              <a:rPr lang="en-US" dirty="0" smtClean="0">
                <a:hlinkClick r:id="rId2"/>
              </a:rPr>
              <a:t>https://www.tutorialspoint.com/operating_system/os_memory_management.htm</a:t>
            </a:r>
            <a:endParaRPr lang="en-US" dirty="0" smtClean="0"/>
          </a:p>
          <a:p>
            <a:r>
              <a:rPr lang="en-US" dirty="0" smtClean="0">
                <a:hlinkClick r:id="rId3"/>
              </a:rPr>
              <a:t>https://techdifferences.com/difference-between-logical-and-physical-address.html</a:t>
            </a:r>
            <a:endParaRPr lang="en-US" dirty="0" smtClean="0"/>
          </a:p>
          <a:p>
            <a:r>
              <a:rPr lang="en-US" dirty="0" smtClean="0">
                <a:hlinkClick r:id="rId4"/>
              </a:rPr>
              <a:t>https://www.geeksforgeeks.org/logical-vs-physical-address-in-operating-system/</a:t>
            </a:r>
            <a:endParaRPr lang="en-US" dirty="0" smtClean="0"/>
          </a:p>
          <a:p>
            <a:r>
              <a:rPr lang="en-US" dirty="0" smtClean="0">
                <a:hlinkClick r:id="rId2"/>
              </a:rPr>
              <a:t>https://www.tutorialspoint.com/operating_system/os_memory_management.htm</a:t>
            </a:r>
            <a:endParaRPr lang="en-US" dirty="0" smtClean="0"/>
          </a:p>
          <a:p>
            <a:r>
              <a:rPr lang="en-US" dirty="0" smtClean="0">
                <a:hlinkClick r:id="rId5"/>
              </a:rPr>
              <a:t>https://www.geeksforgeeks.org/operating-systems-segmentation/</a:t>
            </a:r>
            <a:endParaRPr lang="en-US" dirty="0" smtClean="0"/>
          </a:p>
          <a:p>
            <a:r>
              <a:rPr lang="en-US" dirty="0" smtClean="0">
                <a:hlinkClick r:id="rId6"/>
              </a:rPr>
              <a:t>https://www.tutorialspoint.com/operating_system/os_virtual_memory.htm</a:t>
            </a:r>
            <a:endParaRPr lang="en-US" dirty="0" smtClean="0"/>
          </a:p>
          <a:p>
            <a:r>
              <a:rPr lang="en-US" dirty="0" smtClean="0">
                <a:hlinkClick r:id="rId7"/>
              </a:rPr>
              <a:t>https://www.tutorialspoint.com/operating_system/os_file_system.htm</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33400"/>
            <a:ext cx="8763000" cy="4247317"/>
          </a:xfrm>
          <a:prstGeom prst="rect">
            <a:avLst/>
          </a:prstGeom>
        </p:spPr>
        <p:txBody>
          <a:bodyPr wrap="square">
            <a:spAutoFit/>
          </a:bodyPr>
          <a:lstStyle/>
          <a:p>
            <a:r>
              <a:rPr lang="en-US" b="1" dirty="0" smtClean="0"/>
              <a:t>Logical Address</a:t>
            </a:r>
            <a:r>
              <a:rPr lang="en-US" dirty="0" smtClean="0"/>
              <a:t> is generated by CPU while a program is running. The logical address is virtual address as it does not exist physically therefore it is also known as Virtual Address. This address is used as a reference to access the physical memory location by CPU. The term Logical Address Space is used for the set of all logical addresses generated by a programs perspective.</a:t>
            </a:r>
            <a:br>
              <a:rPr lang="en-US" dirty="0" smtClean="0"/>
            </a:br>
            <a:r>
              <a:rPr lang="en-US" dirty="0" smtClean="0"/>
              <a:t>The hardware device called Memory-Management Unit is used for mapping logical address to its corresponding physical address.</a:t>
            </a:r>
          </a:p>
          <a:p>
            <a:r>
              <a:rPr lang="en-US" b="1" dirty="0" smtClean="0"/>
              <a:t>Physical Address</a:t>
            </a:r>
            <a:r>
              <a:rPr lang="en-US" dirty="0" smtClean="0"/>
              <a:t> identifies a physical location of required data in a memory. The user never directly deals with the physical address but can access by its corresponding logical address. The user program generates the logical address and thinks that the program is running in this logical address but the program needs physical memory for its execution therefore the logical address must be mapped to the physical address </a:t>
            </a:r>
            <a:r>
              <a:rPr lang="en-US" dirty="0" err="1" smtClean="0"/>
              <a:t>bu</a:t>
            </a:r>
            <a:r>
              <a:rPr lang="en-US" dirty="0" smtClean="0"/>
              <a:t> MMU before they are used. The term Physical Address Space is used for all physical addresses corresponding to the logical addresses in a Logical address space.</a:t>
            </a:r>
            <a:br>
              <a:rPr lang="en-US" dirty="0" smtClean="0"/>
            </a:br>
            <a:endParaRPr lang="en-US" dirty="0"/>
          </a:p>
        </p:txBody>
      </p:sp>
      <p:sp>
        <p:nvSpPr>
          <p:cNvPr id="3" name="Rectangle 2"/>
          <p:cNvSpPr/>
          <p:nvPr/>
        </p:nvSpPr>
        <p:spPr>
          <a:xfrm>
            <a:off x="2286000" y="87868"/>
            <a:ext cx="4114800" cy="369332"/>
          </a:xfrm>
          <a:prstGeom prst="rect">
            <a:avLst/>
          </a:prstGeom>
          <a:ln>
            <a:gradFill>
              <a:gsLst>
                <a:gs pos="0">
                  <a:srgbClr val="000000"/>
                </a:gs>
                <a:gs pos="39999">
                  <a:srgbClr val="0A128C"/>
                </a:gs>
                <a:gs pos="70000">
                  <a:srgbClr val="181CC7"/>
                </a:gs>
                <a:gs pos="88000">
                  <a:srgbClr val="7005D4"/>
                </a:gs>
                <a:gs pos="100000">
                  <a:srgbClr val="8C3D91"/>
                </a:gs>
              </a:gsLst>
              <a:lin ang="5400000" scaled="0"/>
            </a:gradFill>
          </a:ln>
        </p:spPr>
        <p:txBody>
          <a:bodyPr wrap="square">
            <a:spAutoFit/>
          </a:bodyPr>
          <a:lstStyle/>
          <a:p>
            <a:r>
              <a:rPr lang="en-US" b="1" dirty="0" smtClean="0"/>
              <a:t>LOGICAL VS. PHYSICAL ADDRESS SPACE</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MU scheme"/>
          <p:cNvPicPr>
            <a:picLocks noChangeAspect="1" noChangeArrowheads="1"/>
          </p:cNvPicPr>
          <p:nvPr/>
        </p:nvPicPr>
        <p:blipFill>
          <a:blip r:embed="rId2"/>
          <a:srcRect/>
          <a:stretch>
            <a:fillRect/>
          </a:stretch>
        </p:blipFill>
        <p:spPr bwMode="auto">
          <a:xfrm>
            <a:off x="990600" y="1219200"/>
            <a:ext cx="7239000" cy="4419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382000" cy="5866350"/>
          </a:xfrm>
          <a:prstGeom prst="rect">
            <a:avLst/>
          </a:prstGeom>
        </p:spPr>
        <p:txBody>
          <a:bodyPr wrap="square">
            <a:spAutoFit/>
          </a:bodyPr>
          <a:lstStyle/>
          <a:p>
            <a:pPr fontAlgn="base">
              <a:lnSpc>
                <a:spcPct val="150000"/>
              </a:lnSpc>
            </a:pPr>
            <a:r>
              <a:rPr lang="en-US" b="1" dirty="0" smtClean="0"/>
              <a:t>Differences Between Logical and Physical Address in Operating System</a:t>
            </a:r>
            <a:endParaRPr lang="en-US" dirty="0" smtClean="0"/>
          </a:p>
          <a:p>
            <a:pPr marL="342900" indent="-342900" fontAlgn="base">
              <a:lnSpc>
                <a:spcPct val="150000"/>
              </a:lnSpc>
              <a:buFont typeface="+mj-lt"/>
              <a:buAutoNum type="arabicPeriod"/>
            </a:pPr>
            <a:r>
              <a:rPr lang="en-US" dirty="0" smtClean="0"/>
              <a:t>The basic difference between Logical and physical address is that Logical address is generated by CPU in perspective of a program whereas the physical address is a location that exists in the memory unit.</a:t>
            </a:r>
          </a:p>
          <a:p>
            <a:pPr marL="342900" indent="-342900" fontAlgn="base">
              <a:lnSpc>
                <a:spcPct val="150000"/>
              </a:lnSpc>
              <a:buFont typeface="+mj-lt"/>
              <a:buAutoNum type="arabicPeriod"/>
            </a:pPr>
            <a:r>
              <a:rPr lang="en-US" dirty="0" smtClean="0"/>
              <a:t>Logical Address Space is the set of all logical addresses generated by CPU for a program whereas the set of all physical address mapped to corresponding logical addresses is called Physical Address Space.</a:t>
            </a:r>
          </a:p>
          <a:p>
            <a:pPr marL="342900" indent="-342900" fontAlgn="base">
              <a:lnSpc>
                <a:spcPct val="150000"/>
              </a:lnSpc>
              <a:buFont typeface="+mj-lt"/>
              <a:buAutoNum type="arabicPeriod"/>
            </a:pPr>
            <a:r>
              <a:rPr lang="en-US" dirty="0" smtClean="0"/>
              <a:t>The logical address does not exist physically in the memory whereas physical address is a location in the memory that can be accessed physically.</a:t>
            </a:r>
          </a:p>
          <a:p>
            <a:pPr marL="342900" indent="-342900" fontAlgn="base">
              <a:lnSpc>
                <a:spcPct val="150000"/>
              </a:lnSpc>
              <a:buFont typeface="+mj-lt"/>
              <a:buAutoNum type="arabicPeriod"/>
            </a:pPr>
            <a:r>
              <a:rPr lang="en-US" dirty="0" smtClean="0"/>
              <a:t>Identical logical addresses are generated by Compile-time and Load time address binding methods whereas they differs from each other in run-time address binding method. Please refer </a:t>
            </a:r>
            <a:r>
              <a:rPr lang="en-US" dirty="0" smtClean="0">
                <a:hlinkClick r:id="rId2"/>
              </a:rPr>
              <a:t>this</a:t>
            </a:r>
            <a:r>
              <a:rPr lang="en-US" dirty="0" smtClean="0"/>
              <a:t> for details.</a:t>
            </a:r>
          </a:p>
          <a:p>
            <a:pPr marL="342900" indent="-342900" fontAlgn="base">
              <a:lnSpc>
                <a:spcPct val="150000"/>
              </a:lnSpc>
              <a:buFont typeface="+mj-lt"/>
              <a:buAutoNum type="arabicPeriod"/>
            </a:pPr>
            <a:r>
              <a:rPr lang="en-US" dirty="0" smtClean="0"/>
              <a:t>The logical address is generated by the CPU while program is running whereas the physical address is computed by the Memory Management Unit (MMU).</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0" y="381001"/>
          <a:ext cx="7239000" cy="6051168"/>
        </p:xfrm>
        <a:graphic>
          <a:graphicData uri="http://schemas.openxmlformats.org/drawingml/2006/table">
            <a:tbl>
              <a:tblPr/>
              <a:tblGrid>
                <a:gridCol w="2413000"/>
                <a:gridCol w="2413000"/>
                <a:gridCol w="2413000"/>
              </a:tblGrid>
              <a:tr h="584200">
                <a:tc>
                  <a:txBody>
                    <a:bodyPr/>
                    <a:lstStyle/>
                    <a:p>
                      <a:pPr algn="ctr" fontAlgn="ctr"/>
                      <a:r>
                        <a:rPr lang="en-US" sz="1800" b="1" cap="all" dirty="0"/>
                        <a:t>BASIS FOR COMPARISON</a:t>
                      </a:r>
                    </a:p>
                  </a:txBody>
                  <a:tcPr marL="44561" marR="44561" marT="44561" marB="44561" anchor="ctr">
                    <a:lnL>
                      <a:noFill/>
                    </a:lnL>
                    <a:lnR>
                      <a:noFill/>
                    </a:lnR>
                    <a:lnT>
                      <a:noFill/>
                    </a:lnT>
                    <a:lnB w="9525" cap="flat" cmpd="sng" algn="ctr">
                      <a:solidFill>
                        <a:srgbClr val="DDDDDD"/>
                      </a:solidFill>
                      <a:prstDash val="solid"/>
                      <a:round/>
                      <a:headEnd type="none" w="med" len="med"/>
                      <a:tailEnd type="none" w="med" len="med"/>
                    </a:lnB>
                    <a:solidFill>
                      <a:srgbClr val="D9EDF7"/>
                    </a:solidFill>
                  </a:tcPr>
                </a:tc>
                <a:tc>
                  <a:txBody>
                    <a:bodyPr/>
                    <a:lstStyle/>
                    <a:p>
                      <a:pPr algn="ctr" fontAlgn="ctr"/>
                      <a:r>
                        <a:rPr lang="en-US" sz="1800" b="1" cap="all"/>
                        <a:t>LOGICAL ADDRESS</a:t>
                      </a:r>
                    </a:p>
                  </a:txBody>
                  <a:tcPr marL="44561" marR="44561" marT="44561" marB="44561" anchor="ctr">
                    <a:lnL>
                      <a:noFill/>
                    </a:lnL>
                    <a:lnR>
                      <a:noFill/>
                    </a:lnR>
                    <a:lnT>
                      <a:noFill/>
                    </a:lnT>
                    <a:lnB w="9525" cap="flat" cmpd="sng" algn="ctr">
                      <a:solidFill>
                        <a:srgbClr val="DDDDDD"/>
                      </a:solidFill>
                      <a:prstDash val="solid"/>
                      <a:round/>
                      <a:headEnd type="none" w="med" len="med"/>
                      <a:tailEnd type="none" w="med" len="med"/>
                    </a:lnB>
                    <a:solidFill>
                      <a:srgbClr val="D9EDF7"/>
                    </a:solidFill>
                  </a:tcPr>
                </a:tc>
                <a:tc>
                  <a:txBody>
                    <a:bodyPr/>
                    <a:lstStyle/>
                    <a:p>
                      <a:pPr algn="ctr" fontAlgn="ctr"/>
                      <a:r>
                        <a:rPr lang="en-US" sz="1800" b="1" cap="all"/>
                        <a:t>PHYSICAL ADDRESS</a:t>
                      </a:r>
                    </a:p>
                  </a:txBody>
                  <a:tcPr marL="44561" marR="44561" marT="44561" marB="44561" anchor="ctr">
                    <a:lnL>
                      <a:noFill/>
                    </a:lnL>
                    <a:lnR>
                      <a:noFill/>
                    </a:lnR>
                    <a:lnT>
                      <a:noFill/>
                    </a:lnT>
                    <a:lnB w="9525" cap="flat" cmpd="sng" algn="ctr">
                      <a:solidFill>
                        <a:srgbClr val="DDDDDD"/>
                      </a:solidFill>
                      <a:prstDash val="solid"/>
                      <a:round/>
                      <a:headEnd type="none" w="med" len="med"/>
                      <a:tailEnd type="none" w="med" len="med"/>
                    </a:lnB>
                    <a:solidFill>
                      <a:srgbClr val="D9EDF7"/>
                    </a:solidFill>
                  </a:tcPr>
                </a:tc>
              </a:tr>
              <a:tr h="812800">
                <a:tc>
                  <a:txBody>
                    <a:bodyPr/>
                    <a:lstStyle/>
                    <a:p>
                      <a:pPr algn="l" fontAlgn="t"/>
                      <a:r>
                        <a:rPr lang="en-US" sz="1800"/>
                        <a:t>Basic</a:t>
                      </a:r>
                    </a:p>
                  </a:txBody>
                  <a:tcPr marL="44561" marR="44561" marT="44561" marB="4456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a:t>It is the virtual address generated by CPU</a:t>
                      </a:r>
                    </a:p>
                  </a:txBody>
                  <a:tcPr marL="44561" marR="44561" marT="44561" marB="4456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a:t>The physical address is a location in a memory unit.</a:t>
                      </a:r>
                    </a:p>
                  </a:txBody>
                  <a:tcPr marL="44561" marR="44561" marT="44561" marB="4456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1727200">
                <a:tc>
                  <a:txBody>
                    <a:bodyPr/>
                    <a:lstStyle/>
                    <a:p>
                      <a:pPr algn="l" fontAlgn="t"/>
                      <a:r>
                        <a:rPr lang="en-US" sz="1800"/>
                        <a:t>Address Space</a:t>
                      </a:r>
                    </a:p>
                  </a:txBody>
                  <a:tcPr marL="44561" marR="44561" marT="44561" marB="4456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800"/>
                        <a:t>Set of all logical addresses generated by CPU in reference to a program is referred as Logical Address Space.</a:t>
                      </a:r>
                    </a:p>
                  </a:txBody>
                  <a:tcPr marL="44561" marR="44561" marT="44561" marB="4456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800"/>
                        <a:t>Set of all physical addresses mapped to the corresponding logical addresses is referred as Physical Address.</a:t>
                      </a:r>
                    </a:p>
                  </a:txBody>
                  <a:tcPr marL="44561" marR="44561" marT="44561" marB="4456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812800">
                <a:tc>
                  <a:txBody>
                    <a:bodyPr/>
                    <a:lstStyle/>
                    <a:p>
                      <a:pPr algn="l" fontAlgn="t"/>
                      <a:r>
                        <a:rPr lang="en-US" sz="1800"/>
                        <a:t>Visibility</a:t>
                      </a:r>
                    </a:p>
                  </a:txBody>
                  <a:tcPr marL="44561" marR="44561" marT="44561" marB="4456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algn="l" fontAlgn="t"/>
                      <a:r>
                        <a:rPr lang="en-US" sz="1800"/>
                        <a:t>The user can view the logical address of a program.</a:t>
                      </a:r>
                    </a:p>
                  </a:txBody>
                  <a:tcPr marL="44561" marR="44561" marT="44561" marB="4456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algn="l" fontAlgn="t"/>
                      <a:r>
                        <a:rPr lang="en-US" sz="1800"/>
                        <a:t>The user can never view physical address of program</a:t>
                      </a:r>
                    </a:p>
                  </a:txBody>
                  <a:tcPr marL="44561" marR="44561" marT="44561" marB="4456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r>
              <a:tr h="1041400">
                <a:tc>
                  <a:txBody>
                    <a:bodyPr/>
                    <a:lstStyle/>
                    <a:p>
                      <a:pPr algn="l" fontAlgn="t"/>
                      <a:r>
                        <a:rPr lang="en-US" sz="1800"/>
                        <a:t>Access</a:t>
                      </a:r>
                    </a:p>
                  </a:txBody>
                  <a:tcPr marL="44561" marR="44561" marT="44561" marB="4456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800" dirty="0"/>
                        <a:t>The user uses the logical address to access the physical address.</a:t>
                      </a:r>
                    </a:p>
                  </a:txBody>
                  <a:tcPr marL="44561" marR="44561" marT="44561" marB="4456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800"/>
                        <a:t>The user can not directly access physical address.</a:t>
                      </a:r>
                    </a:p>
                  </a:txBody>
                  <a:tcPr marL="44561" marR="44561" marT="44561" marB="4456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812800">
                <a:tc>
                  <a:txBody>
                    <a:bodyPr/>
                    <a:lstStyle/>
                    <a:p>
                      <a:pPr algn="l" fontAlgn="t"/>
                      <a:r>
                        <a:rPr lang="en-US" sz="1800"/>
                        <a:t>Generation</a:t>
                      </a:r>
                    </a:p>
                  </a:txBody>
                  <a:tcPr marL="44561" marR="44561" marT="44561" marB="44561">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algn="l" fontAlgn="t"/>
                      <a:r>
                        <a:rPr lang="en-US" sz="1800"/>
                        <a:t>The Logical Address is generated by the CPU</a:t>
                      </a:r>
                    </a:p>
                  </a:txBody>
                  <a:tcPr marL="44561" marR="44561" marT="44561" marB="44561">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algn="l" fontAlgn="t"/>
                      <a:r>
                        <a:rPr lang="en-US" sz="1800" dirty="0"/>
                        <a:t>Physical Address is Computed by MMU</a:t>
                      </a:r>
                    </a:p>
                  </a:txBody>
                  <a:tcPr marL="44561" marR="44561" marT="44561" marB="44561">
                    <a:lnL>
                      <a:noFill/>
                    </a:lnL>
                    <a:lnR>
                      <a:noFill/>
                    </a:lnR>
                    <a:lnT w="9525" cap="flat" cmpd="sng" algn="ctr">
                      <a:solidFill>
                        <a:srgbClr val="DDDDDD"/>
                      </a:solidFill>
                      <a:prstDash val="solid"/>
                      <a:round/>
                      <a:headEnd type="none" w="med" len="med"/>
                      <a:tailEnd type="none" w="med" len="med"/>
                    </a:lnT>
                    <a:lnB>
                      <a:noFill/>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0"/>
            <a:ext cx="8382000" cy="2126864"/>
          </a:xfrm>
          <a:prstGeom prst="rect">
            <a:avLst/>
          </a:prstGeom>
        </p:spPr>
        <p:txBody>
          <a:bodyPr wrap="square">
            <a:spAutoFit/>
          </a:bodyPr>
          <a:lstStyle/>
          <a:p>
            <a:pPr>
              <a:lnSpc>
                <a:spcPct val="150000"/>
              </a:lnSpc>
            </a:pPr>
            <a:r>
              <a:rPr lang="en-US" dirty="0" smtClean="0"/>
              <a:t>Memory allocation is a process by which computer programs and services are assigned with physical or virtual memory space.</a:t>
            </a:r>
            <a:br>
              <a:rPr lang="en-US" dirty="0" smtClean="0"/>
            </a:br>
            <a:r>
              <a:rPr lang="en-US" dirty="0" smtClean="0"/>
              <a:t>Memory allocation is the process of reserving a partial or complete portion of computer memory for the execution of programs and processes. Memory allocation is achieved through a process known as memory management.</a:t>
            </a:r>
            <a:endParaRPr lang="en-US" dirty="0"/>
          </a:p>
        </p:txBody>
      </p:sp>
      <p:sp>
        <p:nvSpPr>
          <p:cNvPr id="3" name="Rectangle 2"/>
          <p:cNvSpPr/>
          <p:nvPr/>
        </p:nvSpPr>
        <p:spPr>
          <a:xfrm>
            <a:off x="3505200" y="87868"/>
            <a:ext cx="2409827" cy="369332"/>
          </a:xfrm>
          <a:prstGeom prst="rect">
            <a:avLst/>
          </a:prstGeom>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txBody>
          <a:bodyPr wrap="none">
            <a:spAutoFit/>
          </a:bodyPr>
          <a:lstStyle/>
          <a:p>
            <a:r>
              <a:rPr lang="en-US" b="1" dirty="0" smtClean="0"/>
              <a:t>MEMORY ALLOCATION </a:t>
            </a:r>
          </a:p>
        </p:txBody>
      </p:sp>
      <p:sp>
        <p:nvSpPr>
          <p:cNvPr id="4" name="Rectangle 3"/>
          <p:cNvSpPr/>
          <p:nvPr/>
        </p:nvSpPr>
        <p:spPr>
          <a:xfrm>
            <a:off x="304800" y="3048000"/>
            <a:ext cx="8305800" cy="3373359"/>
          </a:xfrm>
          <a:prstGeom prst="rect">
            <a:avLst/>
          </a:prstGeom>
        </p:spPr>
        <p:txBody>
          <a:bodyPr wrap="square">
            <a:spAutoFit/>
          </a:bodyPr>
          <a:lstStyle/>
          <a:p>
            <a:pPr marL="342900" indent="-342900">
              <a:lnSpc>
                <a:spcPct val="150000"/>
              </a:lnSpc>
              <a:buFont typeface="Arial" pitchFamily="34" charset="0"/>
              <a:buChar char="•"/>
            </a:pPr>
            <a:r>
              <a:rPr lang="en-US" dirty="0" smtClean="0"/>
              <a:t>Static Memory Allocation: The program is allocated memory at compile time.</a:t>
            </a:r>
          </a:p>
          <a:p>
            <a:pPr marL="342900" indent="-342900">
              <a:lnSpc>
                <a:spcPct val="150000"/>
              </a:lnSpc>
              <a:buFont typeface="Arial" pitchFamily="34" charset="0"/>
              <a:buChar char="•"/>
            </a:pPr>
            <a:r>
              <a:rPr lang="en-US" dirty="0" smtClean="0"/>
              <a:t>Contiguous memory allocation : is one of the oldest memory allocation schemes. When a process needs to execute, memory is requested by the process. The size of the process is compared with the amount of contiguous main memory available to execute the process. If sufficient contiguous memory is found, the process is allocated memory to start its execution. Otherwise, it is added to a queue of waiting processes until sufficient free contiguous memory is available.</a:t>
            </a:r>
          </a:p>
          <a:p>
            <a:pPr marL="342900" indent="-342900">
              <a:lnSpc>
                <a:spcPct val="150000"/>
              </a:lnSpc>
              <a:buFont typeface="Arial" pitchFamily="34" charset="0"/>
              <a:buChar char="•"/>
            </a:pPr>
            <a:r>
              <a:rPr lang="en-US" dirty="0" smtClean="0"/>
              <a:t>Dynamic Memory Allocation: The programs are allocated with memory at run time.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TotalTime>
  <Words>2694</Words>
  <Application>Microsoft Office PowerPoint</Application>
  <PresentationFormat>On-screen Show (4:3)</PresentationFormat>
  <Paragraphs>303</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admin119</dc:creator>
  <cp:lastModifiedBy>admin119</cp:lastModifiedBy>
  <cp:revision>178</cp:revision>
  <dcterms:created xsi:type="dcterms:W3CDTF">2019-01-21T10:07:13Z</dcterms:created>
  <dcterms:modified xsi:type="dcterms:W3CDTF">2019-01-30T03:56:12Z</dcterms:modified>
</cp:coreProperties>
</file>